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6858000" cy="12192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B28B"/>
    <a:srgbClr val="4ABDD4"/>
    <a:srgbClr val="FBBE4F"/>
    <a:srgbClr val="99CCFF"/>
    <a:srgbClr val="F16565"/>
    <a:srgbClr val="3CEC4D"/>
    <a:srgbClr val="4180E7"/>
    <a:srgbClr val="F335CF"/>
    <a:srgbClr val="EEE9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34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DE46D8AF-6E14-4C5B-8271-A053695C2422}" type="datetimeFigureOut">
              <a:rPr lang="en-US" smtClean="0"/>
              <a:t>28/08/2019</a:t>
            </a:fld>
            <a:endParaRPr lang="en-US"/>
          </a:p>
        </p:txBody>
      </p:sp>
      <p:sp>
        <p:nvSpPr>
          <p:cNvPr id="4" name="Slide Image Placeholder 3"/>
          <p:cNvSpPr>
            <a:spLocks noGrp="1" noRot="1" noChangeAspect="1"/>
          </p:cNvSpPr>
          <p:nvPr>
            <p:ph type="sldImg" idx="2"/>
          </p:nvPr>
        </p:nvSpPr>
        <p:spPr>
          <a:xfrm>
            <a:off x="2643188" y="1163638"/>
            <a:ext cx="1766887"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8C80C656-EC76-4BD4-A73F-1DBCB07DD92C}" type="slidenum">
              <a:rPr lang="en-US" smtClean="0"/>
              <a:t>‹#›</a:t>
            </a:fld>
            <a:endParaRPr lang="en-US"/>
          </a:p>
        </p:txBody>
      </p:sp>
    </p:spTree>
    <p:extLst>
      <p:ext uri="{BB962C8B-B14F-4D97-AF65-F5344CB8AC3E}">
        <p14:creationId xmlns:p14="http://schemas.microsoft.com/office/powerpoint/2010/main" val="3227843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410FA0-EA12-417E-AA8B-3A4D2E1B2D96}" type="datetimeFigureOut">
              <a:rPr lang="en-US" smtClean="0"/>
              <a:t>28/08/2019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21F31-9CC2-44A3-BB7B-0F7D84BAFF61}" type="slidenum">
              <a:rPr lang="en-US" smtClean="0"/>
              <a:t>‹#›</a:t>
            </a:fld>
            <a:endParaRPr lang="en-US"/>
          </a:p>
        </p:txBody>
      </p:sp>
    </p:spTree>
    <p:extLst>
      <p:ext uri="{BB962C8B-B14F-4D97-AF65-F5344CB8AC3E}">
        <p14:creationId xmlns:p14="http://schemas.microsoft.com/office/powerpoint/2010/main" val="125226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10FA0-EA12-417E-AA8B-3A4D2E1B2D96}" type="datetimeFigureOut">
              <a:rPr lang="en-US" smtClean="0"/>
              <a:t>28/08/2019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21F31-9CC2-44A3-BB7B-0F7D84BAFF61}" type="slidenum">
              <a:rPr lang="en-US" smtClean="0"/>
              <a:t>‹#›</a:t>
            </a:fld>
            <a:endParaRPr lang="en-US"/>
          </a:p>
        </p:txBody>
      </p:sp>
    </p:spTree>
    <p:extLst>
      <p:ext uri="{BB962C8B-B14F-4D97-AF65-F5344CB8AC3E}">
        <p14:creationId xmlns:p14="http://schemas.microsoft.com/office/powerpoint/2010/main" val="306936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10FA0-EA12-417E-AA8B-3A4D2E1B2D96}" type="datetimeFigureOut">
              <a:rPr lang="en-US" smtClean="0"/>
              <a:t>28/08/2019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21F31-9CC2-44A3-BB7B-0F7D84BAFF61}" type="slidenum">
              <a:rPr lang="en-US" smtClean="0"/>
              <a:t>‹#›</a:t>
            </a:fld>
            <a:endParaRPr lang="en-US"/>
          </a:p>
        </p:txBody>
      </p:sp>
    </p:spTree>
    <p:extLst>
      <p:ext uri="{BB962C8B-B14F-4D97-AF65-F5344CB8AC3E}">
        <p14:creationId xmlns:p14="http://schemas.microsoft.com/office/powerpoint/2010/main" val="2939361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10FA0-EA12-417E-AA8B-3A4D2E1B2D96}" type="datetimeFigureOut">
              <a:rPr lang="en-US" smtClean="0"/>
              <a:t>28/08/2019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21F31-9CC2-44A3-BB7B-0F7D84BAFF61}" type="slidenum">
              <a:rPr lang="en-US" smtClean="0"/>
              <a:t>‹#›</a:t>
            </a:fld>
            <a:endParaRPr lang="en-US"/>
          </a:p>
        </p:txBody>
      </p:sp>
    </p:spTree>
    <p:extLst>
      <p:ext uri="{BB962C8B-B14F-4D97-AF65-F5344CB8AC3E}">
        <p14:creationId xmlns:p14="http://schemas.microsoft.com/office/powerpoint/2010/main" val="136242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10FA0-EA12-417E-AA8B-3A4D2E1B2D96}" type="datetimeFigureOut">
              <a:rPr lang="en-US" smtClean="0"/>
              <a:t>28/08/2019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21F31-9CC2-44A3-BB7B-0F7D84BAFF61}" type="slidenum">
              <a:rPr lang="en-US" smtClean="0"/>
              <a:t>‹#›</a:t>
            </a:fld>
            <a:endParaRPr lang="en-US"/>
          </a:p>
        </p:txBody>
      </p:sp>
    </p:spTree>
    <p:extLst>
      <p:ext uri="{BB962C8B-B14F-4D97-AF65-F5344CB8AC3E}">
        <p14:creationId xmlns:p14="http://schemas.microsoft.com/office/powerpoint/2010/main" val="470873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410FA0-EA12-417E-AA8B-3A4D2E1B2D96}" type="datetimeFigureOut">
              <a:rPr lang="en-US" smtClean="0"/>
              <a:t>28/08/2019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21F31-9CC2-44A3-BB7B-0F7D84BAFF61}" type="slidenum">
              <a:rPr lang="en-US" smtClean="0"/>
              <a:t>‹#›</a:t>
            </a:fld>
            <a:endParaRPr lang="en-US"/>
          </a:p>
        </p:txBody>
      </p:sp>
    </p:spTree>
    <p:extLst>
      <p:ext uri="{BB962C8B-B14F-4D97-AF65-F5344CB8AC3E}">
        <p14:creationId xmlns:p14="http://schemas.microsoft.com/office/powerpoint/2010/main" val="4252865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410FA0-EA12-417E-AA8B-3A4D2E1B2D96}" type="datetimeFigureOut">
              <a:rPr lang="en-US" smtClean="0"/>
              <a:t>28/08/2019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21F31-9CC2-44A3-BB7B-0F7D84BAFF61}" type="slidenum">
              <a:rPr lang="en-US" smtClean="0"/>
              <a:t>‹#›</a:t>
            </a:fld>
            <a:endParaRPr lang="en-US"/>
          </a:p>
        </p:txBody>
      </p:sp>
    </p:spTree>
    <p:extLst>
      <p:ext uri="{BB962C8B-B14F-4D97-AF65-F5344CB8AC3E}">
        <p14:creationId xmlns:p14="http://schemas.microsoft.com/office/powerpoint/2010/main" val="3904483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410FA0-EA12-417E-AA8B-3A4D2E1B2D96}" type="datetimeFigureOut">
              <a:rPr lang="en-US" smtClean="0"/>
              <a:t>28/08/2019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21F31-9CC2-44A3-BB7B-0F7D84BAFF61}" type="slidenum">
              <a:rPr lang="en-US" smtClean="0"/>
              <a:t>‹#›</a:t>
            </a:fld>
            <a:endParaRPr lang="en-US"/>
          </a:p>
        </p:txBody>
      </p:sp>
    </p:spTree>
    <p:extLst>
      <p:ext uri="{BB962C8B-B14F-4D97-AF65-F5344CB8AC3E}">
        <p14:creationId xmlns:p14="http://schemas.microsoft.com/office/powerpoint/2010/main" val="3970821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10FA0-EA12-417E-AA8B-3A4D2E1B2D96}" type="datetimeFigureOut">
              <a:rPr lang="en-US" smtClean="0"/>
              <a:t>28/08/2019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21F31-9CC2-44A3-BB7B-0F7D84BAFF61}" type="slidenum">
              <a:rPr lang="en-US" smtClean="0"/>
              <a:t>‹#›</a:t>
            </a:fld>
            <a:endParaRPr lang="en-US"/>
          </a:p>
        </p:txBody>
      </p:sp>
    </p:spTree>
    <p:extLst>
      <p:ext uri="{BB962C8B-B14F-4D97-AF65-F5344CB8AC3E}">
        <p14:creationId xmlns:p14="http://schemas.microsoft.com/office/powerpoint/2010/main" val="138043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0410FA0-EA12-417E-AA8B-3A4D2E1B2D96}" type="datetimeFigureOut">
              <a:rPr lang="en-US" smtClean="0"/>
              <a:t>28/08/2019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21F31-9CC2-44A3-BB7B-0F7D84BAFF61}" type="slidenum">
              <a:rPr lang="en-US" smtClean="0"/>
              <a:t>‹#›</a:t>
            </a:fld>
            <a:endParaRPr lang="en-US"/>
          </a:p>
        </p:txBody>
      </p:sp>
    </p:spTree>
    <p:extLst>
      <p:ext uri="{BB962C8B-B14F-4D97-AF65-F5344CB8AC3E}">
        <p14:creationId xmlns:p14="http://schemas.microsoft.com/office/powerpoint/2010/main" val="2910371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0410FA0-EA12-417E-AA8B-3A4D2E1B2D96}" type="datetimeFigureOut">
              <a:rPr lang="en-US" smtClean="0"/>
              <a:t>28/08/2019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21F31-9CC2-44A3-BB7B-0F7D84BAFF61}" type="slidenum">
              <a:rPr lang="en-US" smtClean="0"/>
              <a:t>‹#›</a:t>
            </a:fld>
            <a:endParaRPr lang="en-US"/>
          </a:p>
        </p:txBody>
      </p:sp>
    </p:spTree>
    <p:extLst>
      <p:ext uri="{BB962C8B-B14F-4D97-AF65-F5344CB8AC3E}">
        <p14:creationId xmlns:p14="http://schemas.microsoft.com/office/powerpoint/2010/main" val="2762717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D0410FA0-EA12-417E-AA8B-3A4D2E1B2D96}" type="datetimeFigureOut">
              <a:rPr lang="en-US" smtClean="0"/>
              <a:t>28/08/2019</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F9421F31-9CC2-44A3-BB7B-0F7D84BAFF61}" type="slidenum">
              <a:rPr lang="en-US" smtClean="0"/>
              <a:t>‹#›</a:t>
            </a:fld>
            <a:endParaRPr lang="en-US"/>
          </a:p>
        </p:txBody>
      </p:sp>
    </p:spTree>
    <p:extLst>
      <p:ext uri="{BB962C8B-B14F-4D97-AF65-F5344CB8AC3E}">
        <p14:creationId xmlns:p14="http://schemas.microsoft.com/office/powerpoint/2010/main" val="277602922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F79DD6-A26F-4D59-B81B-BF8C71475ACF}"/>
              </a:ext>
            </a:extLst>
          </p:cNvPr>
          <p:cNvSpPr/>
          <p:nvPr/>
        </p:nvSpPr>
        <p:spPr>
          <a:xfrm>
            <a:off x="58117" y="1250786"/>
            <a:ext cx="6741763" cy="1395254"/>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There will be Integrated Payment gateway for Payment Collection in every Payment Collection Screens of every module via different payment methods like Paytm, BHIM, UPI, Debit Cards &amp; Credit Cards.</a:t>
            </a:r>
          </a:p>
        </p:txBody>
      </p:sp>
      <p:sp>
        <p:nvSpPr>
          <p:cNvPr id="9" name="Rectangle 8">
            <a:extLst>
              <a:ext uri="{FF2B5EF4-FFF2-40B4-BE49-F238E27FC236}">
                <a16:creationId xmlns:a16="http://schemas.microsoft.com/office/drawing/2014/main" id="{F15515CA-2D04-42FA-B764-91FC55A9A32F}"/>
              </a:ext>
            </a:extLst>
          </p:cNvPr>
          <p:cNvSpPr/>
          <p:nvPr/>
        </p:nvSpPr>
        <p:spPr>
          <a:xfrm>
            <a:off x="56613" y="4010590"/>
            <a:ext cx="6741763" cy="1703030"/>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Collectorate, DDO, TDO, DMO, Mamlatdar, Prant Officer etc. will have their personal logins. Upon login to their accounts they will have their respective dashboard, where they can review their undercharge organizational Progress and wide range of reports.</a:t>
            </a:r>
          </a:p>
        </p:txBody>
      </p:sp>
      <p:sp>
        <p:nvSpPr>
          <p:cNvPr id="14" name="Rectangle 13">
            <a:extLst>
              <a:ext uri="{FF2B5EF4-FFF2-40B4-BE49-F238E27FC236}">
                <a16:creationId xmlns:a16="http://schemas.microsoft.com/office/drawing/2014/main" id="{9AD77A6A-CDD2-4239-BAC2-036E3CFCDD02}"/>
              </a:ext>
            </a:extLst>
          </p:cNvPr>
          <p:cNvSpPr/>
          <p:nvPr/>
        </p:nvSpPr>
        <p:spPr>
          <a:xfrm>
            <a:off x="74722" y="7052570"/>
            <a:ext cx="6741763" cy="1703030"/>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Comparison of different organizations will be on single platform and very easy to access. Comparisons will be made based on different parameters like, Income, Expense, Development, Recovery, Registration etc.</a:t>
            </a:r>
          </a:p>
        </p:txBody>
      </p:sp>
      <p:cxnSp>
        <p:nvCxnSpPr>
          <p:cNvPr id="18" name="Straight Connector 17">
            <a:extLst>
              <a:ext uri="{FF2B5EF4-FFF2-40B4-BE49-F238E27FC236}">
                <a16:creationId xmlns:a16="http://schemas.microsoft.com/office/drawing/2014/main" id="{123551C3-832B-46CD-B388-0B8781D5642B}"/>
              </a:ext>
            </a:extLst>
          </p:cNvPr>
          <p:cNvCxnSpPr/>
          <p:nvPr/>
        </p:nvCxnSpPr>
        <p:spPr>
          <a:xfrm>
            <a:off x="235391" y="2752258"/>
            <a:ext cx="6337426"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9" name="Straight Connector 18">
            <a:extLst>
              <a:ext uri="{FF2B5EF4-FFF2-40B4-BE49-F238E27FC236}">
                <a16:creationId xmlns:a16="http://schemas.microsoft.com/office/drawing/2014/main" id="{E0E144B7-0BC7-4FF6-9208-74DFD84E284E}"/>
              </a:ext>
            </a:extLst>
          </p:cNvPr>
          <p:cNvCxnSpPr/>
          <p:nvPr/>
        </p:nvCxnSpPr>
        <p:spPr>
          <a:xfrm>
            <a:off x="249731" y="5797233"/>
            <a:ext cx="633742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160484B4-7D70-407E-88CB-129785F812A4}"/>
              </a:ext>
            </a:extLst>
          </p:cNvPr>
          <p:cNvCxnSpPr/>
          <p:nvPr/>
        </p:nvCxnSpPr>
        <p:spPr>
          <a:xfrm>
            <a:off x="276890" y="8846742"/>
            <a:ext cx="6337426" cy="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266C2BD6-24D7-40BB-97B6-2869D7E72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97" y="5915112"/>
            <a:ext cx="1612796" cy="1156159"/>
          </a:xfrm>
          <a:prstGeom prst="rect">
            <a:avLst/>
          </a:prstGeom>
        </p:spPr>
      </p:pic>
      <p:pic>
        <p:nvPicPr>
          <p:cNvPr id="26" name="Picture 25">
            <a:extLst>
              <a:ext uri="{FF2B5EF4-FFF2-40B4-BE49-F238E27FC236}">
                <a16:creationId xmlns:a16="http://schemas.microsoft.com/office/drawing/2014/main" id="{681E788E-E6FC-464F-99F8-ABA5FA469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74" y="15977"/>
            <a:ext cx="2373286" cy="1238989"/>
          </a:xfrm>
          <a:prstGeom prst="rect">
            <a:avLst/>
          </a:prstGeom>
        </p:spPr>
      </p:pic>
      <p:pic>
        <p:nvPicPr>
          <p:cNvPr id="30" name="Picture 29">
            <a:extLst>
              <a:ext uri="{FF2B5EF4-FFF2-40B4-BE49-F238E27FC236}">
                <a16:creationId xmlns:a16="http://schemas.microsoft.com/office/drawing/2014/main" id="{E62942C3-DB2D-487D-BAD3-97C07AE560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8749" y="2773478"/>
            <a:ext cx="2322211" cy="1272144"/>
          </a:xfrm>
          <a:prstGeom prst="rect">
            <a:avLst/>
          </a:prstGeom>
        </p:spPr>
      </p:pic>
      <p:sp>
        <p:nvSpPr>
          <p:cNvPr id="33" name="Rectangle 32">
            <a:extLst>
              <a:ext uri="{FF2B5EF4-FFF2-40B4-BE49-F238E27FC236}">
                <a16:creationId xmlns:a16="http://schemas.microsoft.com/office/drawing/2014/main" id="{46BA4B88-531A-4ADE-9FB2-E8105BB6FF11}"/>
              </a:ext>
            </a:extLst>
          </p:cNvPr>
          <p:cNvSpPr/>
          <p:nvPr/>
        </p:nvSpPr>
        <p:spPr>
          <a:xfrm>
            <a:off x="55107" y="10029639"/>
            <a:ext cx="6741763" cy="2010807"/>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Based on different performance parameters, each organization will be assigned a rank. This will help categorize organizations in each terms of progress and development. Also it will empower and encourage officers and employees for ranking betterment.</a:t>
            </a:r>
          </a:p>
          <a:p>
            <a:pPr algn="just"/>
            <a:endPar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ndParaRPr>
          </a:p>
        </p:txBody>
      </p:sp>
      <p:pic>
        <p:nvPicPr>
          <p:cNvPr id="36" name="Picture 35">
            <a:extLst>
              <a:ext uri="{FF2B5EF4-FFF2-40B4-BE49-F238E27FC236}">
                <a16:creationId xmlns:a16="http://schemas.microsoft.com/office/drawing/2014/main" id="{24C68091-A0C9-4589-A151-BDDE5B6D42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6613" y="8880748"/>
            <a:ext cx="2232151" cy="1184448"/>
          </a:xfrm>
          <a:prstGeom prst="rect">
            <a:avLst/>
          </a:prstGeom>
        </p:spPr>
      </p:pic>
      <p:sp>
        <p:nvSpPr>
          <p:cNvPr id="39" name="TextBox 38">
            <a:extLst>
              <a:ext uri="{FF2B5EF4-FFF2-40B4-BE49-F238E27FC236}">
                <a16:creationId xmlns:a16="http://schemas.microsoft.com/office/drawing/2014/main" id="{39C92042-7507-4AED-83DF-4DD79F959019}"/>
              </a:ext>
            </a:extLst>
          </p:cNvPr>
          <p:cNvSpPr txBox="1"/>
          <p:nvPr/>
        </p:nvSpPr>
        <p:spPr>
          <a:xfrm>
            <a:off x="74722" y="2763918"/>
            <a:ext cx="4808752" cy="1200329"/>
          </a:xfrm>
          <a:prstGeom prst="rect">
            <a:avLst/>
          </a:prstGeom>
          <a:noFill/>
        </p:spPr>
        <p:txBody>
          <a:bodyPr wrap="none" rtlCol="0">
            <a:spAutoFit/>
          </a:bodyPr>
          <a:lstStyle/>
          <a:p>
            <a:r>
              <a:rPr lang="en-US" sz="3600" b="1" dirty="0">
                <a:solidFill>
                  <a:srgbClr val="92D050"/>
                </a:solidFill>
              </a:rPr>
              <a:t>Organizational</a:t>
            </a:r>
            <a:r>
              <a:rPr lang="en-US" sz="3600" b="1" dirty="0">
                <a:solidFill>
                  <a:schemeClr val="accent6">
                    <a:lumMod val="60000"/>
                    <a:lumOff val="40000"/>
                  </a:schemeClr>
                </a:solidFill>
              </a:rPr>
              <a:t> </a:t>
            </a:r>
            <a:r>
              <a:rPr lang="en-US" sz="3600" b="1" dirty="0">
                <a:solidFill>
                  <a:schemeClr val="accent2"/>
                </a:solidFill>
              </a:rPr>
              <a:t>Progress </a:t>
            </a:r>
          </a:p>
          <a:p>
            <a:r>
              <a:rPr lang="en-US" sz="3600" b="1" dirty="0">
                <a:solidFill>
                  <a:schemeClr val="tx1">
                    <a:lumMod val="50000"/>
                    <a:lumOff val="50000"/>
                  </a:schemeClr>
                </a:solidFill>
              </a:rPr>
              <a:t>Dashboard</a:t>
            </a:r>
          </a:p>
        </p:txBody>
      </p:sp>
      <p:sp>
        <p:nvSpPr>
          <p:cNvPr id="40" name="TextBox 39">
            <a:extLst>
              <a:ext uri="{FF2B5EF4-FFF2-40B4-BE49-F238E27FC236}">
                <a16:creationId xmlns:a16="http://schemas.microsoft.com/office/drawing/2014/main" id="{0BDCDA65-FC5E-4111-9A23-6827275FF543}"/>
              </a:ext>
            </a:extLst>
          </p:cNvPr>
          <p:cNvSpPr txBox="1"/>
          <p:nvPr/>
        </p:nvSpPr>
        <p:spPr>
          <a:xfrm>
            <a:off x="125474" y="8856287"/>
            <a:ext cx="4271362" cy="1200329"/>
          </a:xfrm>
          <a:prstGeom prst="rect">
            <a:avLst/>
          </a:prstGeom>
          <a:noFill/>
        </p:spPr>
        <p:txBody>
          <a:bodyPr wrap="none" rtlCol="0">
            <a:spAutoFit/>
          </a:bodyPr>
          <a:lstStyle/>
          <a:p>
            <a:r>
              <a:rPr lang="en-US" sz="3600" b="1" dirty="0"/>
              <a:t>Categorized </a:t>
            </a:r>
          </a:p>
          <a:p>
            <a:r>
              <a:rPr lang="en-US" sz="3600" b="1" dirty="0"/>
              <a:t>Organization Ranking</a:t>
            </a:r>
          </a:p>
        </p:txBody>
      </p:sp>
      <p:sp>
        <p:nvSpPr>
          <p:cNvPr id="41" name="TextBox 40">
            <a:extLst>
              <a:ext uri="{FF2B5EF4-FFF2-40B4-BE49-F238E27FC236}">
                <a16:creationId xmlns:a16="http://schemas.microsoft.com/office/drawing/2014/main" id="{B5F8184A-F70D-4144-925B-19F03328D69B}"/>
              </a:ext>
            </a:extLst>
          </p:cNvPr>
          <p:cNvSpPr txBox="1"/>
          <p:nvPr/>
        </p:nvSpPr>
        <p:spPr>
          <a:xfrm>
            <a:off x="2666173" y="29238"/>
            <a:ext cx="4065152" cy="1200329"/>
          </a:xfrm>
          <a:prstGeom prst="rect">
            <a:avLst/>
          </a:prstGeom>
          <a:noFill/>
        </p:spPr>
        <p:txBody>
          <a:bodyPr wrap="none" rtlCol="0">
            <a:spAutoFit/>
          </a:bodyPr>
          <a:lstStyle/>
          <a:p>
            <a:pPr algn="r"/>
            <a:r>
              <a:rPr lang="en-US" sz="3600" b="1" dirty="0">
                <a:solidFill>
                  <a:srgbClr val="00B0F0"/>
                </a:solidFill>
              </a:rPr>
              <a:t>Integrated </a:t>
            </a:r>
            <a:r>
              <a:rPr lang="en-US" sz="3600" b="1" dirty="0">
                <a:solidFill>
                  <a:schemeClr val="tx1">
                    <a:lumMod val="50000"/>
                    <a:lumOff val="50000"/>
                  </a:schemeClr>
                </a:solidFill>
              </a:rPr>
              <a:t>Payment</a:t>
            </a:r>
            <a:r>
              <a:rPr lang="en-US" sz="3600" b="1" dirty="0">
                <a:solidFill>
                  <a:srgbClr val="00B0F0"/>
                </a:solidFill>
              </a:rPr>
              <a:t> </a:t>
            </a:r>
          </a:p>
          <a:p>
            <a:pPr algn="r"/>
            <a:r>
              <a:rPr lang="en-US" sz="3600" b="1" dirty="0">
                <a:solidFill>
                  <a:srgbClr val="00B0F0"/>
                </a:solidFill>
              </a:rPr>
              <a:t>Gateway</a:t>
            </a:r>
          </a:p>
        </p:txBody>
      </p:sp>
      <p:sp>
        <p:nvSpPr>
          <p:cNvPr id="43" name="TextBox 42">
            <a:extLst>
              <a:ext uri="{FF2B5EF4-FFF2-40B4-BE49-F238E27FC236}">
                <a16:creationId xmlns:a16="http://schemas.microsoft.com/office/drawing/2014/main" id="{93B1FB11-4471-4DFC-B84B-DD43F830F437}"/>
              </a:ext>
            </a:extLst>
          </p:cNvPr>
          <p:cNvSpPr txBox="1"/>
          <p:nvPr/>
        </p:nvSpPr>
        <p:spPr>
          <a:xfrm>
            <a:off x="2067370" y="5835238"/>
            <a:ext cx="4769319" cy="1200329"/>
          </a:xfrm>
          <a:prstGeom prst="rect">
            <a:avLst/>
          </a:prstGeom>
          <a:noFill/>
        </p:spPr>
        <p:txBody>
          <a:bodyPr wrap="none" rtlCol="0">
            <a:spAutoFit/>
          </a:bodyPr>
          <a:lstStyle/>
          <a:p>
            <a:pPr algn="r"/>
            <a:r>
              <a:rPr lang="en-US" sz="3600" b="1" dirty="0">
                <a:solidFill>
                  <a:srgbClr val="0070C0"/>
                </a:solidFill>
              </a:rPr>
              <a:t>Organizational</a:t>
            </a:r>
          </a:p>
          <a:p>
            <a:pPr algn="r"/>
            <a:r>
              <a:rPr lang="en-US" sz="3600" b="1" dirty="0">
                <a:solidFill>
                  <a:schemeClr val="accent2"/>
                </a:solidFill>
              </a:rPr>
              <a:t>Comparison</a:t>
            </a:r>
            <a:r>
              <a:rPr lang="en-US" sz="3600" b="1" dirty="0">
                <a:solidFill>
                  <a:srgbClr val="FBBE4F"/>
                </a:solidFill>
              </a:rPr>
              <a:t> </a:t>
            </a:r>
            <a:r>
              <a:rPr lang="en-US" sz="3600" b="1" dirty="0">
                <a:solidFill>
                  <a:srgbClr val="92D050"/>
                </a:solidFill>
              </a:rPr>
              <a:t>Parameters</a:t>
            </a:r>
          </a:p>
        </p:txBody>
      </p:sp>
    </p:spTree>
    <p:extLst>
      <p:ext uri="{BB962C8B-B14F-4D97-AF65-F5344CB8AC3E}">
        <p14:creationId xmlns:p14="http://schemas.microsoft.com/office/powerpoint/2010/main" val="3960014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F79DD6-A26F-4D59-B81B-BF8C71475ACF}"/>
              </a:ext>
            </a:extLst>
          </p:cNvPr>
          <p:cNvSpPr/>
          <p:nvPr/>
        </p:nvSpPr>
        <p:spPr>
          <a:xfrm>
            <a:off x="58117" y="1669237"/>
            <a:ext cx="6741763" cy="1395254"/>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Enabling payment counters in Banks will be possible and easy with our system. Different payments can be collected in banks through system interface in banks. This will generate more recovery and awareness.</a:t>
            </a:r>
          </a:p>
        </p:txBody>
      </p:sp>
      <p:sp>
        <p:nvSpPr>
          <p:cNvPr id="9" name="Rectangle 8">
            <a:extLst>
              <a:ext uri="{FF2B5EF4-FFF2-40B4-BE49-F238E27FC236}">
                <a16:creationId xmlns:a16="http://schemas.microsoft.com/office/drawing/2014/main" id="{F15515CA-2D04-42FA-B764-91FC55A9A32F}"/>
              </a:ext>
            </a:extLst>
          </p:cNvPr>
          <p:cNvSpPr/>
          <p:nvPr/>
        </p:nvSpPr>
        <p:spPr>
          <a:xfrm>
            <a:off x="0" y="4421967"/>
            <a:ext cx="6741763" cy="1703030"/>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 For citizen facilitation, launching and running Civic Centers in the city is possible with this system. Our System is flexible to create civic centers wherever required and it will provide easy access to Citizen services.</a:t>
            </a:r>
          </a:p>
        </p:txBody>
      </p:sp>
      <p:sp>
        <p:nvSpPr>
          <p:cNvPr id="14" name="Rectangle 13">
            <a:extLst>
              <a:ext uri="{FF2B5EF4-FFF2-40B4-BE49-F238E27FC236}">
                <a16:creationId xmlns:a16="http://schemas.microsoft.com/office/drawing/2014/main" id="{9AD77A6A-CDD2-4239-BAC2-036E3CFCDD02}"/>
              </a:ext>
            </a:extLst>
          </p:cNvPr>
          <p:cNvSpPr/>
          <p:nvPr/>
        </p:nvSpPr>
        <p:spPr>
          <a:xfrm>
            <a:off x="74722" y="7460260"/>
            <a:ext cx="6741763" cy="1395254"/>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Chatting and sharing stuff will be easy with our Intra-Chat feature for employees. They can send messages &amp; attachments to listed all employees of the organization. This will enhance information sharing.</a:t>
            </a:r>
          </a:p>
        </p:txBody>
      </p:sp>
      <p:cxnSp>
        <p:nvCxnSpPr>
          <p:cNvPr id="18" name="Straight Connector 17">
            <a:extLst>
              <a:ext uri="{FF2B5EF4-FFF2-40B4-BE49-F238E27FC236}">
                <a16:creationId xmlns:a16="http://schemas.microsoft.com/office/drawing/2014/main" id="{123551C3-832B-46CD-B388-0B8781D5642B}"/>
              </a:ext>
            </a:extLst>
          </p:cNvPr>
          <p:cNvCxnSpPr/>
          <p:nvPr/>
        </p:nvCxnSpPr>
        <p:spPr>
          <a:xfrm>
            <a:off x="235391" y="2995925"/>
            <a:ext cx="633742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E0E144B7-0BC7-4FF6-9208-74DFD84E284E}"/>
              </a:ext>
            </a:extLst>
          </p:cNvPr>
          <p:cNvCxnSpPr/>
          <p:nvPr/>
        </p:nvCxnSpPr>
        <p:spPr>
          <a:xfrm>
            <a:off x="249731" y="6060709"/>
            <a:ext cx="6337426"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0" name="Straight Connector 19">
            <a:extLst>
              <a:ext uri="{FF2B5EF4-FFF2-40B4-BE49-F238E27FC236}">
                <a16:creationId xmlns:a16="http://schemas.microsoft.com/office/drawing/2014/main" id="{160484B4-7D70-407E-88CB-129785F812A4}"/>
              </a:ext>
            </a:extLst>
          </p:cNvPr>
          <p:cNvCxnSpPr/>
          <p:nvPr/>
        </p:nvCxnSpPr>
        <p:spPr>
          <a:xfrm>
            <a:off x="276890" y="8908512"/>
            <a:ext cx="6337426" cy="0"/>
          </a:xfrm>
          <a:prstGeom prst="line">
            <a:avLst/>
          </a:prstGeom>
        </p:spPr>
        <p:style>
          <a:lnRef idx="3">
            <a:schemeClr val="accent4"/>
          </a:lnRef>
          <a:fillRef idx="0">
            <a:schemeClr val="accent4"/>
          </a:fillRef>
          <a:effectRef idx="2">
            <a:schemeClr val="accent4"/>
          </a:effectRef>
          <a:fontRef idx="minor">
            <a:schemeClr val="tx1"/>
          </a:fontRef>
        </p:style>
      </p:cxnSp>
      <p:sp>
        <p:nvSpPr>
          <p:cNvPr id="33" name="Rectangle 32">
            <a:extLst>
              <a:ext uri="{FF2B5EF4-FFF2-40B4-BE49-F238E27FC236}">
                <a16:creationId xmlns:a16="http://schemas.microsoft.com/office/drawing/2014/main" id="{46BA4B88-531A-4ADE-9FB2-E8105BB6FF11}"/>
              </a:ext>
            </a:extLst>
          </p:cNvPr>
          <p:cNvSpPr/>
          <p:nvPr/>
        </p:nvSpPr>
        <p:spPr>
          <a:xfrm>
            <a:off x="55107" y="10480810"/>
            <a:ext cx="6741763" cy="1395254"/>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Our system is designed in a manner that one work done by one employee need not be done by any other employee globally. This is a unique concept for work utilization and we follow the same.</a:t>
            </a:r>
            <a:endPar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ndParaRPr>
          </a:p>
        </p:txBody>
      </p:sp>
      <p:sp>
        <p:nvSpPr>
          <p:cNvPr id="39" name="TextBox 38">
            <a:extLst>
              <a:ext uri="{FF2B5EF4-FFF2-40B4-BE49-F238E27FC236}">
                <a16:creationId xmlns:a16="http://schemas.microsoft.com/office/drawing/2014/main" id="{39C92042-7507-4AED-83DF-4DD79F959019}"/>
              </a:ext>
            </a:extLst>
          </p:cNvPr>
          <p:cNvSpPr txBox="1"/>
          <p:nvPr/>
        </p:nvSpPr>
        <p:spPr>
          <a:xfrm>
            <a:off x="91470" y="3444957"/>
            <a:ext cx="2621680" cy="646331"/>
          </a:xfrm>
          <a:prstGeom prst="rect">
            <a:avLst/>
          </a:prstGeom>
          <a:noFill/>
        </p:spPr>
        <p:txBody>
          <a:bodyPr wrap="none" rtlCol="0">
            <a:spAutoFit/>
          </a:bodyPr>
          <a:lstStyle/>
          <a:p>
            <a:r>
              <a:rPr lang="en-US" sz="3600" b="1" dirty="0"/>
              <a:t>Civic Centers</a:t>
            </a:r>
          </a:p>
        </p:txBody>
      </p:sp>
      <p:sp>
        <p:nvSpPr>
          <p:cNvPr id="40" name="TextBox 39">
            <a:extLst>
              <a:ext uri="{FF2B5EF4-FFF2-40B4-BE49-F238E27FC236}">
                <a16:creationId xmlns:a16="http://schemas.microsoft.com/office/drawing/2014/main" id="{0BDCDA65-FC5E-4111-9A23-6827275FF543}"/>
              </a:ext>
            </a:extLst>
          </p:cNvPr>
          <p:cNvSpPr txBox="1"/>
          <p:nvPr/>
        </p:nvSpPr>
        <p:spPr>
          <a:xfrm>
            <a:off x="1320" y="9338106"/>
            <a:ext cx="2501903" cy="646331"/>
          </a:xfrm>
          <a:prstGeom prst="rect">
            <a:avLst/>
          </a:prstGeom>
          <a:noFill/>
        </p:spPr>
        <p:txBody>
          <a:bodyPr wrap="none" rtlCol="0">
            <a:spAutoFit/>
          </a:bodyPr>
          <a:lstStyle/>
          <a:p>
            <a:r>
              <a:rPr lang="en-US" sz="3600" b="1" dirty="0">
                <a:solidFill>
                  <a:schemeClr val="accent6"/>
                </a:solidFill>
              </a:rPr>
              <a:t>No Re-Work</a:t>
            </a:r>
          </a:p>
        </p:txBody>
      </p:sp>
      <p:sp>
        <p:nvSpPr>
          <p:cNvPr id="41" name="TextBox 40">
            <a:extLst>
              <a:ext uri="{FF2B5EF4-FFF2-40B4-BE49-F238E27FC236}">
                <a16:creationId xmlns:a16="http://schemas.microsoft.com/office/drawing/2014/main" id="{B5F8184A-F70D-4144-925B-19F03328D69B}"/>
              </a:ext>
            </a:extLst>
          </p:cNvPr>
          <p:cNvSpPr txBox="1"/>
          <p:nvPr/>
        </p:nvSpPr>
        <p:spPr>
          <a:xfrm>
            <a:off x="4449715" y="354702"/>
            <a:ext cx="2405595" cy="646331"/>
          </a:xfrm>
          <a:prstGeom prst="rect">
            <a:avLst/>
          </a:prstGeom>
          <a:noFill/>
        </p:spPr>
        <p:txBody>
          <a:bodyPr wrap="none" rtlCol="0">
            <a:spAutoFit/>
          </a:bodyPr>
          <a:lstStyle/>
          <a:p>
            <a:pPr algn="r"/>
            <a:r>
              <a:rPr lang="en-US" sz="3600" b="1" dirty="0"/>
              <a:t>Pay at Bank</a:t>
            </a:r>
          </a:p>
        </p:txBody>
      </p:sp>
      <p:sp>
        <p:nvSpPr>
          <p:cNvPr id="43" name="TextBox 42">
            <a:extLst>
              <a:ext uri="{FF2B5EF4-FFF2-40B4-BE49-F238E27FC236}">
                <a16:creationId xmlns:a16="http://schemas.microsoft.com/office/drawing/2014/main" id="{93B1FB11-4471-4DFC-B84B-DD43F830F437}"/>
              </a:ext>
            </a:extLst>
          </p:cNvPr>
          <p:cNvSpPr txBox="1"/>
          <p:nvPr/>
        </p:nvSpPr>
        <p:spPr>
          <a:xfrm>
            <a:off x="3775086" y="6452586"/>
            <a:ext cx="3074303" cy="646331"/>
          </a:xfrm>
          <a:prstGeom prst="rect">
            <a:avLst/>
          </a:prstGeom>
          <a:noFill/>
        </p:spPr>
        <p:txBody>
          <a:bodyPr wrap="none" rtlCol="0">
            <a:spAutoFit/>
          </a:bodyPr>
          <a:lstStyle/>
          <a:p>
            <a:pPr algn="r"/>
            <a:r>
              <a:rPr lang="en-US" sz="3600" b="1" dirty="0">
                <a:solidFill>
                  <a:schemeClr val="tx1">
                    <a:lumMod val="75000"/>
                    <a:lumOff val="25000"/>
                  </a:schemeClr>
                </a:solidFill>
              </a:rPr>
              <a:t>Live</a:t>
            </a:r>
            <a:r>
              <a:rPr lang="en-US" sz="3600" b="1" dirty="0">
                <a:solidFill>
                  <a:srgbClr val="4ABDD4"/>
                </a:solidFill>
              </a:rPr>
              <a:t> </a:t>
            </a:r>
            <a:r>
              <a:rPr lang="en-US" sz="3600" b="1" dirty="0">
                <a:solidFill>
                  <a:schemeClr val="accent2">
                    <a:lumMod val="75000"/>
                  </a:schemeClr>
                </a:solidFill>
              </a:rPr>
              <a:t>Intra-Chat</a:t>
            </a:r>
            <a:r>
              <a:rPr lang="en-US" sz="3600" b="1" dirty="0">
                <a:solidFill>
                  <a:srgbClr val="4ABDD4"/>
                </a:solidFill>
              </a:rPr>
              <a:t> </a:t>
            </a:r>
            <a:endParaRPr lang="en-US" sz="3600" b="1" dirty="0">
              <a:solidFill>
                <a:schemeClr val="tx1">
                  <a:lumMod val="65000"/>
                  <a:lumOff val="35000"/>
                </a:schemeClr>
              </a:solidFill>
            </a:endParaRPr>
          </a:p>
        </p:txBody>
      </p:sp>
      <p:pic>
        <p:nvPicPr>
          <p:cNvPr id="5" name="Picture 4">
            <a:extLst>
              <a:ext uri="{FF2B5EF4-FFF2-40B4-BE49-F238E27FC236}">
                <a16:creationId xmlns:a16="http://schemas.microsoft.com/office/drawing/2014/main" id="{8BD7C166-764F-4043-8AB2-86FD43A1B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9" y="39191"/>
            <a:ext cx="3228548" cy="1631761"/>
          </a:xfrm>
          <a:prstGeom prst="rect">
            <a:avLst/>
          </a:prstGeom>
        </p:spPr>
      </p:pic>
      <p:pic>
        <p:nvPicPr>
          <p:cNvPr id="8" name="Picture 7">
            <a:extLst>
              <a:ext uri="{FF2B5EF4-FFF2-40B4-BE49-F238E27FC236}">
                <a16:creationId xmlns:a16="http://schemas.microsoft.com/office/drawing/2014/main" id="{DDBCB00A-5550-427A-BA05-55638DC0C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853" y="3035544"/>
            <a:ext cx="2469464" cy="1568128"/>
          </a:xfrm>
          <a:prstGeom prst="rect">
            <a:avLst/>
          </a:prstGeom>
        </p:spPr>
      </p:pic>
      <p:pic>
        <p:nvPicPr>
          <p:cNvPr id="16" name="Picture 15">
            <a:extLst>
              <a:ext uri="{FF2B5EF4-FFF2-40B4-BE49-F238E27FC236}">
                <a16:creationId xmlns:a16="http://schemas.microsoft.com/office/drawing/2014/main" id="{84662504-E098-4E3B-BCD5-EA9CEFB08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237" y="6217640"/>
            <a:ext cx="2596913" cy="1238116"/>
          </a:xfrm>
          <a:prstGeom prst="rect">
            <a:avLst/>
          </a:prstGeom>
        </p:spPr>
      </p:pic>
      <p:pic>
        <p:nvPicPr>
          <p:cNvPr id="21" name="Picture 20">
            <a:extLst>
              <a:ext uri="{FF2B5EF4-FFF2-40B4-BE49-F238E27FC236}">
                <a16:creationId xmlns:a16="http://schemas.microsoft.com/office/drawing/2014/main" id="{5C2BB3AA-372E-4A97-9319-AF6C5CD132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939" y="9010407"/>
            <a:ext cx="1484377" cy="1430410"/>
          </a:xfrm>
          <a:prstGeom prst="rect">
            <a:avLst/>
          </a:prstGeom>
        </p:spPr>
      </p:pic>
    </p:spTree>
    <p:extLst>
      <p:ext uri="{BB962C8B-B14F-4D97-AF65-F5344CB8AC3E}">
        <p14:creationId xmlns:p14="http://schemas.microsoft.com/office/powerpoint/2010/main" val="3351482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F79DD6-A26F-4D59-B81B-BF8C71475ACF}"/>
              </a:ext>
            </a:extLst>
          </p:cNvPr>
          <p:cNvSpPr/>
          <p:nvPr/>
        </p:nvSpPr>
        <p:spPr>
          <a:xfrm>
            <a:off x="58117" y="1669237"/>
            <a:ext cx="6741763" cy="1395254"/>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Every employee registered with the system will have a Unique Global Employee ID. This will stop duplicity and error in any manner while processing employee data.</a:t>
            </a:r>
          </a:p>
        </p:txBody>
      </p:sp>
      <p:cxnSp>
        <p:nvCxnSpPr>
          <p:cNvPr id="18" name="Straight Connector 17">
            <a:extLst>
              <a:ext uri="{FF2B5EF4-FFF2-40B4-BE49-F238E27FC236}">
                <a16:creationId xmlns:a16="http://schemas.microsoft.com/office/drawing/2014/main" id="{123551C3-832B-46CD-B388-0B8781D5642B}"/>
              </a:ext>
            </a:extLst>
          </p:cNvPr>
          <p:cNvCxnSpPr/>
          <p:nvPr/>
        </p:nvCxnSpPr>
        <p:spPr>
          <a:xfrm>
            <a:off x="235391" y="3057917"/>
            <a:ext cx="6337426" cy="0"/>
          </a:xfrm>
          <a:prstGeom prst="line">
            <a:avLst/>
          </a:prstGeom>
        </p:spPr>
        <p:style>
          <a:lnRef idx="3">
            <a:schemeClr val="accent2"/>
          </a:lnRef>
          <a:fillRef idx="0">
            <a:schemeClr val="accent2"/>
          </a:fillRef>
          <a:effectRef idx="2">
            <a:schemeClr val="accent2"/>
          </a:effectRef>
          <a:fontRef idx="minor">
            <a:schemeClr val="tx1"/>
          </a:fontRef>
        </p:style>
      </p:cxnSp>
      <p:sp>
        <p:nvSpPr>
          <p:cNvPr id="41" name="TextBox 40">
            <a:extLst>
              <a:ext uri="{FF2B5EF4-FFF2-40B4-BE49-F238E27FC236}">
                <a16:creationId xmlns:a16="http://schemas.microsoft.com/office/drawing/2014/main" id="{B5F8184A-F70D-4144-925B-19F03328D69B}"/>
              </a:ext>
            </a:extLst>
          </p:cNvPr>
          <p:cNvSpPr txBox="1"/>
          <p:nvPr/>
        </p:nvSpPr>
        <p:spPr>
          <a:xfrm>
            <a:off x="2914679" y="354702"/>
            <a:ext cx="3940631" cy="646331"/>
          </a:xfrm>
          <a:prstGeom prst="rect">
            <a:avLst/>
          </a:prstGeom>
          <a:noFill/>
        </p:spPr>
        <p:txBody>
          <a:bodyPr wrap="none" rtlCol="0">
            <a:spAutoFit/>
          </a:bodyPr>
          <a:lstStyle/>
          <a:p>
            <a:pPr algn="r"/>
            <a:r>
              <a:rPr lang="en-US" sz="3600" b="1" dirty="0">
                <a:solidFill>
                  <a:srgbClr val="92D050"/>
                </a:solidFill>
              </a:rPr>
              <a:t>Global</a:t>
            </a:r>
            <a:r>
              <a:rPr lang="en-US" sz="3600" b="1" dirty="0"/>
              <a:t> </a:t>
            </a:r>
            <a:r>
              <a:rPr lang="en-US" sz="3600" b="1" dirty="0">
                <a:solidFill>
                  <a:srgbClr val="FF0000"/>
                </a:solidFill>
              </a:rPr>
              <a:t>Employee</a:t>
            </a:r>
            <a:r>
              <a:rPr lang="en-US" sz="3600" b="1" dirty="0"/>
              <a:t> </a:t>
            </a:r>
            <a:r>
              <a:rPr lang="en-US" sz="3600" b="1" dirty="0">
                <a:solidFill>
                  <a:srgbClr val="1EB28B"/>
                </a:solidFill>
              </a:rPr>
              <a:t>ID</a:t>
            </a:r>
          </a:p>
        </p:txBody>
      </p:sp>
      <p:pic>
        <p:nvPicPr>
          <p:cNvPr id="3" name="Picture 2">
            <a:extLst>
              <a:ext uri="{FF2B5EF4-FFF2-40B4-BE49-F238E27FC236}">
                <a16:creationId xmlns:a16="http://schemas.microsoft.com/office/drawing/2014/main" id="{1AC31A0D-F4D9-464E-B11F-1C404D378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96" y="-46494"/>
            <a:ext cx="1880831" cy="1880831"/>
          </a:xfrm>
          <a:prstGeom prst="rect">
            <a:avLst/>
          </a:prstGeom>
        </p:spPr>
      </p:pic>
      <p:pic>
        <p:nvPicPr>
          <p:cNvPr id="22" name="Picture 21" descr="MercuryLogo_SmallSize.png">
            <a:extLst>
              <a:ext uri="{FF2B5EF4-FFF2-40B4-BE49-F238E27FC236}">
                <a16:creationId xmlns:a16="http://schemas.microsoft.com/office/drawing/2014/main" id="{05C7138E-A48A-4383-AF26-AA0AA85C8EFF}"/>
              </a:ext>
            </a:extLst>
          </p:cNvPr>
          <p:cNvPicPr>
            <a:picLocks noChangeAspect="1"/>
          </p:cNvPicPr>
          <p:nvPr/>
        </p:nvPicPr>
        <p:blipFill>
          <a:blip r:embed="rId3"/>
          <a:stretch>
            <a:fillRect/>
          </a:stretch>
        </p:blipFill>
        <p:spPr>
          <a:xfrm>
            <a:off x="2914679" y="6122765"/>
            <a:ext cx="912844" cy="721679"/>
          </a:xfrm>
          <a:prstGeom prst="rect">
            <a:avLst/>
          </a:prstGeom>
        </p:spPr>
      </p:pic>
      <p:sp>
        <p:nvSpPr>
          <p:cNvPr id="23" name="Rounded Rectangle 30">
            <a:extLst>
              <a:ext uri="{FF2B5EF4-FFF2-40B4-BE49-F238E27FC236}">
                <a16:creationId xmlns:a16="http://schemas.microsoft.com/office/drawing/2014/main" id="{A4E7EE23-941B-4259-A072-1055AEF13E83}"/>
              </a:ext>
            </a:extLst>
          </p:cNvPr>
          <p:cNvSpPr/>
          <p:nvPr/>
        </p:nvSpPr>
        <p:spPr>
          <a:xfrm>
            <a:off x="1562100" y="6898800"/>
            <a:ext cx="3733800" cy="715089"/>
          </a:xfrm>
          <a:prstGeom prst="roundRect">
            <a:avLst/>
          </a:prstGeom>
          <a:solidFill>
            <a:srgbClr val="0070C0"/>
          </a:solidFill>
          <a:ln>
            <a:noFill/>
          </a:ln>
        </p:spPr>
        <p:style>
          <a:lnRef idx="3">
            <a:schemeClr val="lt1"/>
          </a:lnRef>
          <a:fillRef idx="1">
            <a:schemeClr val="accent3"/>
          </a:fillRef>
          <a:effectRef idx="1">
            <a:schemeClr val="accent3"/>
          </a:effectRef>
          <a:fontRef idx="minor">
            <a:schemeClr val="lt1"/>
          </a:fontRef>
        </p:style>
        <p:txBody>
          <a:bodyPr wrap="square" lIns="91440" tIns="45720" rIns="91440" bIns="4572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ln w="18000">
                  <a:solidFill>
                    <a:schemeClr val="bg1"/>
                  </a:solidFill>
                  <a:prstDash val="solid"/>
                  <a:miter lim="800000"/>
                </a:ln>
                <a:solidFill>
                  <a:schemeClr val="bg1"/>
                </a:solidFill>
                <a:effectLst>
                  <a:outerShdw blurRad="60007" dist="310007" dir="7680000" sy="30000" kx="1300200" algn="ctr" rotWithShape="0">
                    <a:prstClr val="black">
                      <a:alpha val="32000"/>
                    </a:prstClr>
                  </a:outerShdw>
                </a:effectLst>
                <a:latin typeface="Andalus" pitchFamily="18" charset="-78"/>
                <a:cs typeface="Andalus" pitchFamily="18" charset="-78"/>
              </a:rPr>
              <a:t>Mercury Infoway</a:t>
            </a:r>
          </a:p>
        </p:txBody>
      </p:sp>
      <p:sp>
        <p:nvSpPr>
          <p:cNvPr id="24" name="Rounded Rectangle 31">
            <a:extLst>
              <a:ext uri="{FF2B5EF4-FFF2-40B4-BE49-F238E27FC236}">
                <a16:creationId xmlns:a16="http://schemas.microsoft.com/office/drawing/2014/main" id="{A26A0B5F-D7DB-4714-9E0E-FBE03F8FBB6D}"/>
              </a:ext>
            </a:extLst>
          </p:cNvPr>
          <p:cNvSpPr/>
          <p:nvPr/>
        </p:nvSpPr>
        <p:spPr>
          <a:xfrm>
            <a:off x="876300" y="7668245"/>
            <a:ext cx="5105400" cy="2553891"/>
          </a:xfrm>
          <a:prstGeom prst="roundRect">
            <a:avLst/>
          </a:prstGeom>
          <a:noFill/>
          <a:ln>
            <a:noFill/>
          </a:ln>
        </p:spPr>
        <p:style>
          <a:lnRef idx="3">
            <a:schemeClr val="lt1"/>
          </a:lnRef>
          <a:fillRef idx="1">
            <a:schemeClr val="accent3"/>
          </a:fillRef>
          <a:effectRef idx="1">
            <a:schemeClr val="accent3"/>
          </a:effectRef>
          <a:fontRef idx="minor">
            <a:schemeClr val="lt1"/>
          </a:fontRef>
        </p:style>
        <p:txBody>
          <a:bodyPr wrap="square" lIns="91440" tIns="45720" rIns="91440" bIns="4572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ln w="18000">
                  <a:noFill/>
                  <a:prstDash val="solid"/>
                  <a:miter lim="800000"/>
                </a:ln>
                <a:solidFill>
                  <a:schemeClr val="tx2"/>
                </a:solidFill>
                <a:latin typeface="Andalus" pitchFamily="18" charset="-78"/>
                <a:cs typeface="Andalus" pitchFamily="18" charset="-78"/>
              </a:rPr>
              <a:t>B-401, THE CAPITAL, </a:t>
            </a:r>
          </a:p>
          <a:p>
            <a:pPr algn="ctr"/>
            <a:r>
              <a:rPr lang="en-US" sz="2400" b="1" dirty="0">
                <a:ln w="18000">
                  <a:noFill/>
                  <a:prstDash val="solid"/>
                  <a:miter lim="800000"/>
                </a:ln>
                <a:solidFill>
                  <a:schemeClr val="tx2"/>
                </a:solidFill>
                <a:latin typeface="Andalus" pitchFamily="18" charset="-78"/>
                <a:cs typeface="Andalus" pitchFamily="18" charset="-78"/>
              </a:rPr>
              <a:t>Opp. Hetarth Party Plot, Science City Road, Ahmedabad</a:t>
            </a:r>
          </a:p>
          <a:p>
            <a:pPr algn="ctr"/>
            <a:endParaRPr lang="en-US" sz="2400" b="1" dirty="0">
              <a:ln w="18000">
                <a:noFill/>
                <a:prstDash val="solid"/>
                <a:miter lim="800000"/>
              </a:ln>
              <a:solidFill>
                <a:schemeClr val="tx2"/>
              </a:solidFill>
              <a:latin typeface="Andalus" pitchFamily="18" charset="-78"/>
              <a:cs typeface="Andalus" pitchFamily="18" charset="-78"/>
            </a:endParaRPr>
          </a:p>
          <a:p>
            <a:pPr algn="ctr"/>
            <a:r>
              <a:rPr lang="en-US" sz="2400" b="1" dirty="0">
                <a:ln w="18000">
                  <a:noFill/>
                  <a:prstDash val="solid"/>
                  <a:miter lim="800000"/>
                </a:ln>
                <a:solidFill>
                  <a:schemeClr val="tx2"/>
                </a:solidFill>
                <a:latin typeface="Andalus" pitchFamily="18" charset="-78"/>
                <a:cs typeface="Andalus" pitchFamily="18" charset="-78"/>
              </a:rPr>
              <a:t>+91 63522 18075</a:t>
            </a:r>
          </a:p>
          <a:p>
            <a:pPr algn="ctr"/>
            <a:r>
              <a:rPr lang="en-US" sz="2400" b="1" dirty="0">
                <a:ln w="18000">
                  <a:noFill/>
                  <a:prstDash val="solid"/>
                  <a:miter lim="800000"/>
                </a:ln>
                <a:solidFill>
                  <a:schemeClr val="tx2"/>
                </a:solidFill>
                <a:latin typeface="Andalus" pitchFamily="18" charset="-78"/>
                <a:cs typeface="Andalus" pitchFamily="18" charset="-78"/>
              </a:rPr>
              <a:t>+91 85111 69896</a:t>
            </a:r>
          </a:p>
        </p:txBody>
      </p:sp>
    </p:spTree>
    <p:extLst>
      <p:ext uri="{BB962C8B-B14F-4D97-AF65-F5344CB8AC3E}">
        <p14:creationId xmlns:p14="http://schemas.microsoft.com/office/powerpoint/2010/main" val="3732042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F79DD6-A26F-4D59-B81B-BF8C71475ACF}"/>
              </a:ext>
            </a:extLst>
          </p:cNvPr>
          <p:cNvSpPr/>
          <p:nvPr/>
        </p:nvSpPr>
        <p:spPr>
          <a:xfrm>
            <a:off x="58117" y="1250786"/>
            <a:ext cx="6741763" cy="1395254"/>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To run the system, no need to do the system installation by spending long hours. Just Connect with internet, enter the URL and start accessing our system. Its that easy.</a:t>
            </a:r>
          </a:p>
        </p:txBody>
      </p:sp>
      <p:sp>
        <p:nvSpPr>
          <p:cNvPr id="9" name="Rectangle 8">
            <a:extLst>
              <a:ext uri="{FF2B5EF4-FFF2-40B4-BE49-F238E27FC236}">
                <a16:creationId xmlns:a16="http://schemas.microsoft.com/office/drawing/2014/main" id="{F15515CA-2D04-42FA-B764-91FC55A9A32F}"/>
              </a:ext>
            </a:extLst>
          </p:cNvPr>
          <p:cNvSpPr/>
          <p:nvPr/>
        </p:nvSpPr>
        <p:spPr>
          <a:xfrm>
            <a:off x="56613" y="4124890"/>
            <a:ext cx="6741763" cy="1703030"/>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Our system is fully responsive. Thus it will be easily accessible in Web as well as Mobile environments like, Android &amp; iOS. This will increase the efficiency of users and enable pocket friendly use of the system.</a:t>
            </a:r>
          </a:p>
          <a:p>
            <a:pPr algn="just"/>
            <a:endPar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ndParaRPr>
          </a:p>
        </p:txBody>
      </p:sp>
      <p:sp>
        <p:nvSpPr>
          <p:cNvPr id="14" name="Rectangle 13">
            <a:extLst>
              <a:ext uri="{FF2B5EF4-FFF2-40B4-BE49-F238E27FC236}">
                <a16:creationId xmlns:a16="http://schemas.microsoft.com/office/drawing/2014/main" id="{9AD77A6A-CDD2-4239-BAC2-036E3CFCDD02}"/>
              </a:ext>
            </a:extLst>
          </p:cNvPr>
          <p:cNvSpPr/>
          <p:nvPr/>
        </p:nvSpPr>
        <p:spPr>
          <a:xfrm>
            <a:off x="74722" y="7331970"/>
            <a:ext cx="6741763" cy="1395254"/>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The system will also be accessible and operational on Smart LEDs &amp; Projectors. It will auto adjust the size as per screen size and it will add the charm for users. It will be always presentable on projectors and LEDs.</a:t>
            </a:r>
          </a:p>
        </p:txBody>
      </p:sp>
      <p:cxnSp>
        <p:nvCxnSpPr>
          <p:cNvPr id="18" name="Straight Connector 17">
            <a:extLst>
              <a:ext uri="{FF2B5EF4-FFF2-40B4-BE49-F238E27FC236}">
                <a16:creationId xmlns:a16="http://schemas.microsoft.com/office/drawing/2014/main" id="{123551C3-832B-46CD-B388-0B8781D5642B}"/>
              </a:ext>
            </a:extLst>
          </p:cNvPr>
          <p:cNvCxnSpPr/>
          <p:nvPr/>
        </p:nvCxnSpPr>
        <p:spPr>
          <a:xfrm>
            <a:off x="235391" y="2701458"/>
            <a:ext cx="633742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9" name="Straight Connector 18">
            <a:extLst>
              <a:ext uri="{FF2B5EF4-FFF2-40B4-BE49-F238E27FC236}">
                <a16:creationId xmlns:a16="http://schemas.microsoft.com/office/drawing/2014/main" id="{E0E144B7-0BC7-4FF6-9208-74DFD84E284E}"/>
              </a:ext>
            </a:extLst>
          </p:cNvPr>
          <p:cNvCxnSpPr/>
          <p:nvPr/>
        </p:nvCxnSpPr>
        <p:spPr>
          <a:xfrm>
            <a:off x="249731" y="5797233"/>
            <a:ext cx="633742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160484B4-7D70-407E-88CB-129785F812A4}"/>
              </a:ext>
            </a:extLst>
          </p:cNvPr>
          <p:cNvCxnSpPr/>
          <p:nvPr/>
        </p:nvCxnSpPr>
        <p:spPr>
          <a:xfrm>
            <a:off x="276890" y="8707042"/>
            <a:ext cx="6337426" cy="0"/>
          </a:xfrm>
          <a:prstGeom prst="line">
            <a:avLst/>
          </a:prstGeom>
        </p:spPr>
        <p:style>
          <a:lnRef idx="1">
            <a:schemeClr val="accent2"/>
          </a:lnRef>
          <a:fillRef idx="0">
            <a:schemeClr val="accent2"/>
          </a:fillRef>
          <a:effectRef idx="0">
            <a:schemeClr val="accent2"/>
          </a:effectRef>
          <a:fontRef idx="minor">
            <a:schemeClr val="tx1"/>
          </a:fontRef>
        </p:style>
      </p:cxnSp>
      <p:sp>
        <p:nvSpPr>
          <p:cNvPr id="33" name="Rectangle 32">
            <a:extLst>
              <a:ext uri="{FF2B5EF4-FFF2-40B4-BE49-F238E27FC236}">
                <a16:creationId xmlns:a16="http://schemas.microsoft.com/office/drawing/2014/main" id="{46BA4B88-531A-4ADE-9FB2-E8105BB6FF11}"/>
              </a:ext>
            </a:extLst>
          </p:cNvPr>
          <p:cNvSpPr/>
          <p:nvPr/>
        </p:nvSpPr>
        <p:spPr>
          <a:xfrm>
            <a:off x="55107" y="10029639"/>
            <a:ext cx="6741763" cy="2318583"/>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System will generate different reports in Chart formats for better analysis of the data. Charts like, Pie Chart, Bar Chart will be there. Also Single organizational and multi-organizational charts will be generated and presented for comparative analysis of the data.</a:t>
            </a:r>
          </a:p>
          <a:p>
            <a:pPr algn="just"/>
            <a:endPar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ndParaRPr>
          </a:p>
        </p:txBody>
      </p:sp>
      <p:sp>
        <p:nvSpPr>
          <p:cNvPr id="39" name="TextBox 38">
            <a:extLst>
              <a:ext uri="{FF2B5EF4-FFF2-40B4-BE49-F238E27FC236}">
                <a16:creationId xmlns:a16="http://schemas.microsoft.com/office/drawing/2014/main" id="{39C92042-7507-4AED-83DF-4DD79F959019}"/>
              </a:ext>
            </a:extLst>
          </p:cNvPr>
          <p:cNvSpPr txBox="1"/>
          <p:nvPr/>
        </p:nvSpPr>
        <p:spPr>
          <a:xfrm>
            <a:off x="74722" y="2763918"/>
            <a:ext cx="3920369" cy="1200329"/>
          </a:xfrm>
          <a:prstGeom prst="rect">
            <a:avLst/>
          </a:prstGeom>
          <a:noFill/>
        </p:spPr>
        <p:txBody>
          <a:bodyPr wrap="none" rtlCol="0">
            <a:spAutoFit/>
          </a:bodyPr>
          <a:lstStyle/>
          <a:p>
            <a:r>
              <a:rPr lang="en-US" sz="3600" b="1" dirty="0">
                <a:solidFill>
                  <a:srgbClr val="00B0F0"/>
                </a:solidFill>
              </a:rPr>
              <a:t>Mobile &amp; Web </a:t>
            </a:r>
          </a:p>
          <a:p>
            <a:r>
              <a:rPr lang="en-US" sz="3600" b="1" dirty="0">
                <a:solidFill>
                  <a:srgbClr val="00B0F0"/>
                </a:solidFill>
              </a:rPr>
              <a:t>Responsive System</a:t>
            </a:r>
          </a:p>
        </p:txBody>
      </p:sp>
      <p:sp>
        <p:nvSpPr>
          <p:cNvPr id="40" name="TextBox 39">
            <a:extLst>
              <a:ext uri="{FF2B5EF4-FFF2-40B4-BE49-F238E27FC236}">
                <a16:creationId xmlns:a16="http://schemas.microsoft.com/office/drawing/2014/main" id="{0BDCDA65-FC5E-4111-9A23-6827275FF543}"/>
              </a:ext>
            </a:extLst>
          </p:cNvPr>
          <p:cNvSpPr txBox="1"/>
          <p:nvPr/>
        </p:nvSpPr>
        <p:spPr>
          <a:xfrm>
            <a:off x="-14178" y="8802558"/>
            <a:ext cx="4284827" cy="1200329"/>
          </a:xfrm>
          <a:prstGeom prst="rect">
            <a:avLst/>
          </a:prstGeom>
          <a:noFill/>
        </p:spPr>
        <p:txBody>
          <a:bodyPr wrap="none" rtlCol="0">
            <a:spAutoFit/>
          </a:bodyPr>
          <a:lstStyle/>
          <a:p>
            <a:r>
              <a:rPr lang="en-US" sz="3600" b="1" dirty="0">
                <a:solidFill>
                  <a:schemeClr val="accent2"/>
                </a:solidFill>
              </a:rPr>
              <a:t>Graphical </a:t>
            </a:r>
            <a:r>
              <a:rPr lang="en-US" sz="3600" b="1" dirty="0">
                <a:solidFill>
                  <a:srgbClr val="4ABDD4"/>
                </a:solidFill>
              </a:rPr>
              <a:t>Reportings</a:t>
            </a:r>
            <a:r>
              <a:rPr lang="en-US" sz="3600" b="1" dirty="0">
                <a:solidFill>
                  <a:schemeClr val="accent2"/>
                </a:solidFill>
              </a:rPr>
              <a:t> </a:t>
            </a:r>
          </a:p>
          <a:p>
            <a:r>
              <a:rPr lang="en-US" sz="3600" b="1" dirty="0">
                <a:solidFill>
                  <a:schemeClr val="accent2"/>
                </a:solidFill>
              </a:rPr>
              <a:t>by </a:t>
            </a:r>
            <a:r>
              <a:rPr lang="en-US" sz="3600" b="1" dirty="0">
                <a:solidFill>
                  <a:srgbClr val="4ABDD4"/>
                </a:solidFill>
              </a:rPr>
              <a:t>Charts</a:t>
            </a:r>
          </a:p>
        </p:txBody>
      </p:sp>
      <p:sp>
        <p:nvSpPr>
          <p:cNvPr id="41" name="TextBox 40">
            <a:extLst>
              <a:ext uri="{FF2B5EF4-FFF2-40B4-BE49-F238E27FC236}">
                <a16:creationId xmlns:a16="http://schemas.microsoft.com/office/drawing/2014/main" id="{B5F8184A-F70D-4144-925B-19F03328D69B}"/>
              </a:ext>
            </a:extLst>
          </p:cNvPr>
          <p:cNvSpPr txBox="1"/>
          <p:nvPr/>
        </p:nvSpPr>
        <p:spPr>
          <a:xfrm>
            <a:off x="3628745" y="29238"/>
            <a:ext cx="3102580" cy="1200329"/>
          </a:xfrm>
          <a:prstGeom prst="rect">
            <a:avLst/>
          </a:prstGeom>
          <a:noFill/>
        </p:spPr>
        <p:txBody>
          <a:bodyPr wrap="none" rtlCol="0">
            <a:spAutoFit/>
          </a:bodyPr>
          <a:lstStyle/>
          <a:p>
            <a:pPr algn="r"/>
            <a:r>
              <a:rPr lang="en-US" sz="3600" b="1" dirty="0">
                <a:solidFill>
                  <a:srgbClr val="EEE907"/>
                </a:solidFill>
              </a:rPr>
              <a:t>No </a:t>
            </a:r>
            <a:r>
              <a:rPr lang="en-US" sz="3600" b="1" dirty="0"/>
              <a:t>Installation</a:t>
            </a:r>
          </a:p>
          <a:p>
            <a:pPr algn="r"/>
            <a:r>
              <a:rPr lang="en-US" sz="3600" b="1" dirty="0">
                <a:solidFill>
                  <a:srgbClr val="EEE907"/>
                </a:solidFill>
              </a:rPr>
              <a:t>Required</a:t>
            </a:r>
          </a:p>
        </p:txBody>
      </p:sp>
      <p:sp>
        <p:nvSpPr>
          <p:cNvPr id="43" name="TextBox 42">
            <a:extLst>
              <a:ext uri="{FF2B5EF4-FFF2-40B4-BE49-F238E27FC236}">
                <a16:creationId xmlns:a16="http://schemas.microsoft.com/office/drawing/2014/main" id="{93B1FB11-4471-4DFC-B84B-DD43F830F437}"/>
              </a:ext>
            </a:extLst>
          </p:cNvPr>
          <p:cNvSpPr txBox="1"/>
          <p:nvPr/>
        </p:nvSpPr>
        <p:spPr>
          <a:xfrm>
            <a:off x="2327262" y="5987638"/>
            <a:ext cx="4547527" cy="1200329"/>
          </a:xfrm>
          <a:prstGeom prst="rect">
            <a:avLst/>
          </a:prstGeom>
          <a:noFill/>
        </p:spPr>
        <p:txBody>
          <a:bodyPr wrap="none" rtlCol="0">
            <a:spAutoFit/>
          </a:bodyPr>
          <a:lstStyle/>
          <a:p>
            <a:pPr algn="r"/>
            <a:r>
              <a:rPr lang="en-US" sz="3600" b="1" dirty="0">
                <a:solidFill>
                  <a:srgbClr val="92D050"/>
                </a:solidFill>
              </a:rPr>
              <a:t>Smart</a:t>
            </a:r>
            <a:r>
              <a:rPr lang="en-US" sz="3600" b="1" dirty="0">
                <a:solidFill>
                  <a:srgbClr val="F335CF"/>
                </a:solidFill>
              </a:rPr>
              <a:t> </a:t>
            </a:r>
            <a:r>
              <a:rPr lang="en-US" sz="3600" b="1" dirty="0">
                <a:solidFill>
                  <a:srgbClr val="92D050"/>
                </a:solidFill>
              </a:rPr>
              <a:t>LED</a:t>
            </a:r>
            <a:r>
              <a:rPr lang="en-US" sz="3600" b="1" dirty="0">
                <a:solidFill>
                  <a:srgbClr val="F335CF"/>
                </a:solidFill>
              </a:rPr>
              <a:t> </a:t>
            </a:r>
            <a:r>
              <a:rPr lang="en-US" sz="3600" b="1" dirty="0">
                <a:solidFill>
                  <a:srgbClr val="7030A0"/>
                </a:solidFill>
              </a:rPr>
              <a:t>&amp; Projector</a:t>
            </a:r>
          </a:p>
          <a:p>
            <a:pPr algn="r"/>
            <a:r>
              <a:rPr lang="en-US" sz="3600" b="1" dirty="0">
                <a:solidFill>
                  <a:srgbClr val="7030A0"/>
                </a:solidFill>
              </a:rPr>
              <a:t>Enabled</a:t>
            </a:r>
          </a:p>
        </p:txBody>
      </p:sp>
      <p:pic>
        <p:nvPicPr>
          <p:cNvPr id="3" name="Picture 2">
            <a:extLst>
              <a:ext uri="{FF2B5EF4-FFF2-40B4-BE49-F238E27FC236}">
                <a16:creationId xmlns:a16="http://schemas.microsoft.com/office/drawing/2014/main" id="{948B638F-9C97-4317-896F-628F693D2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892" y="38101"/>
            <a:ext cx="2342708" cy="1250785"/>
          </a:xfrm>
          <a:prstGeom prst="rect">
            <a:avLst/>
          </a:prstGeom>
        </p:spPr>
      </p:pic>
      <p:pic>
        <p:nvPicPr>
          <p:cNvPr id="6" name="Picture 5">
            <a:extLst>
              <a:ext uri="{FF2B5EF4-FFF2-40B4-BE49-F238E27FC236}">
                <a16:creationId xmlns:a16="http://schemas.microsoft.com/office/drawing/2014/main" id="{BB89889F-FDD6-4F38-AA97-6100B6DFE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1246" y="2739558"/>
            <a:ext cx="2754643" cy="1395254"/>
          </a:xfrm>
          <a:prstGeom prst="rect">
            <a:avLst/>
          </a:prstGeom>
        </p:spPr>
      </p:pic>
      <p:pic>
        <p:nvPicPr>
          <p:cNvPr id="8" name="Picture 7">
            <a:extLst>
              <a:ext uri="{FF2B5EF4-FFF2-40B4-BE49-F238E27FC236}">
                <a16:creationId xmlns:a16="http://schemas.microsoft.com/office/drawing/2014/main" id="{B0BF9421-DF9A-4EE1-AC7A-AAC62839E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11" y="5828574"/>
            <a:ext cx="2493289" cy="1503396"/>
          </a:xfrm>
          <a:prstGeom prst="rect">
            <a:avLst/>
          </a:prstGeom>
        </p:spPr>
      </p:pic>
      <p:pic>
        <p:nvPicPr>
          <p:cNvPr id="11" name="Picture 10">
            <a:extLst>
              <a:ext uri="{FF2B5EF4-FFF2-40B4-BE49-F238E27FC236}">
                <a16:creationId xmlns:a16="http://schemas.microsoft.com/office/drawing/2014/main" id="{5DA1940D-4D63-4910-AB43-5F0F4D6F1C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091" y="8704015"/>
            <a:ext cx="2862909" cy="1395254"/>
          </a:xfrm>
          <a:prstGeom prst="rect">
            <a:avLst/>
          </a:prstGeom>
        </p:spPr>
      </p:pic>
    </p:spTree>
    <p:extLst>
      <p:ext uri="{BB962C8B-B14F-4D97-AF65-F5344CB8AC3E}">
        <p14:creationId xmlns:p14="http://schemas.microsoft.com/office/powerpoint/2010/main" val="1960299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F79DD6-A26F-4D59-B81B-BF8C71475ACF}"/>
              </a:ext>
            </a:extLst>
          </p:cNvPr>
          <p:cNvSpPr/>
          <p:nvPr/>
        </p:nvSpPr>
        <p:spPr>
          <a:xfrm>
            <a:off x="58117" y="1250786"/>
            <a:ext cx="6741763" cy="1395254"/>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Based on any particular subject or matter, we can generate comparative figures between desired State, District &amp; Taluka. This will represent the growth analysis by any subject or matter.</a:t>
            </a:r>
          </a:p>
        </p:txBody>
      </p:sp>
      <p:sp>
        <p:nvSpPr>
          <p:cNvPr id="9" name="Rectangle 8">
            <a:extLst>
              <a:ext uri="{FF2B5EF4-FFF2-40B4-BE49-F238E27FC236}">
                <a16:creationId xmlns:a16="http://schemas.microsoft.com/office/drawing/2014/main" id="{F15515CA-2D04-42FA-B764-91FC55A9A32F}"/>
              </a:ext>
            </a:extLst>
          </p:cNvPr>
          <p:cNvSpPr/>
          <p:nvPr/>
        </p:nvSpPr>
        <p:spPr>
          <a:xfrm>
            <a:off x="56613" y="4124890"/>
            <a:ext cx="6741763" cy="1703030"/>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Officers &amp; bearers of organization will have Minute-to-Minute monitoring of activities and transactions happening in the organization. Through Mobile &amp; Web both. This will increase information access for officers.</a:t>
            </a:r>
          </a:p>
          <a:p>
            <a:pPr algn="just"/>
            <a:endPar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ndParaRPr>
          </a:p>
        </p:txBody>
      </p:sp>
      <p:sp>
        <p:nvSpPr>
          <p:cNvPr id="14" name="Rectangle 13">
            <a:extLst>
              <a:ext uri="{FF2B5EF4-FFF2-40B4-BE49-F238E27FC236}">
                <a16:creationId xmlns:a16="http://schemas.microsoft.com/office/drawing/2014/main" id="{9AD77A6A-CDD2-4239-BAC2-036E3CFCDD02}"/>
              </a:ext>
            </a:extLst>
          </p:cNvPr>
          <p:cNvSpPr/>
          <p:nvPr/>
        </p:nvSpPr>
        <p:spPr>
          <a:xfrm>
            <a:off x="74722" y="7382770"/>
            <a:ext cx="6741763" cy="1087477"/>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The data will be  on cloud and thus available 24*7*365. No hesitations of server down and internet off. Just access your data anytime.</a:t>
            </a:r>
          </a:p>
        </p:txBody>
      </p:sp>
      <p:cxnSp>
        <p:nvCxnSpPr>
          <p:cNvPr id="18" name="Straight Connector 17">
            <a:extLst>
              <a:ext uri="{FF2B5EF4-FFF2-40B4-BE49-F238E27FC236}">
                <a16:creationId xmlns:a16="http://schemas.microsoft.com/office/drawing/2014/main" id="{123551C3-832B-46CD-B388-0B8781D5642B}"/>
              </a:ext>
            </a:extLst>
          </p:cNvPr>
          <p:cNvCxnSpPr/>
          <p:nvPr/>
        </p:nvCxnSpPr>
        <p:spPr>
          <a:xfrm>
            <a:off x="235391" y="2701458"/>
            <a:ext cx="633742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E0E144B7-0BC7-4FF6-9208-74DFD84E284E}"/>
              </a:ext>
            </a:extLst>
          </p:cNvPr>
          <p:cNvCxnSpPr/>
          <p:nvPr/>
        </p:nvCxnSpPr>
        <p:spPr>
          <a:xfrm>
            <a:off x="249731" y="5797233"/>
            <a:ext cx="6337426"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0" name="Straight Connector 19">
            <a:extLst>
              <a:ext uri="{FF2B5EF4-FFF2-40B4-BE49-F238E27FC236}">
                <a16:creationId xmlns:a16="http://schemas.microsoft.com/office/drawing/2014/main" id="{160484B4-7D70-407E-88CB-129785F812A4}"/>
              </a:ext>
            </a:extLst>
          </p:cNvPr>
          <p:cNvCxnSpPr/>
          <p:nvPr/>
        </p:nvCxnSpPr>
        <p:spPr>
          <a:xfrm>
            <a:off x="276890" y="8707042"/>
            <a:ext cx="6337426" cy="0"/>
          </a:xfrm>
          <a:prstGeom prst="line">
            <a:avLst/>
          </a:prstGeom>
        </p:spPr>
        <p:style>
          <a:lnRef idx="3">
            <a:schemeClr val="accent4"/>
          </a:lnRef>
          <a:fillRef idx="0">
            <a:schemeClr val="accent4"/>
          </a:fillRef>
          <a:effectRef idx="2">
            <a:schemeClr val="accent4"/>
          </a:effectRef>
          <a:fontRef idx="minor">
            <a:schemeClr val="tx1"/>
          </a:fontRef>
        </p:style>
      </p:cxnSp>
      <p:sp>
        <p:nvSpPr>
          <p:cNvPr id="33" name="Rectangle 32">
            <a:extLst>
              <a:ext uri="{FF2B5EF4-FFF2-40B4-BE49-F238E27FC236}">
                <a16:creationId xmlns:a16="http://schemas.microsoft.com/office/drawing/2014/main" id="{46BA4B88-531A-4ADE-9FB2-E8105BB6FF11}"/>
              </a:ext>
            </a:extLst>
          </p:cNvPr>
          <p:cNvSpPr/>
          <p:nvPr/>
        </p:nvSpPr>
        <p:spPr>
          <a:xfrm>
            <a:off x="55107" y="10232839"/>
            <a:ext cx="6741763" cy="2010807"/>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Your data will be available for you anywhere in the world. At your meetings, on the way, at home, your data is available. You will just need an internet connection. Log in to the system with your credentials and your data will be there.</a:t>
            </a:r>
          </a:p>
          <a:p>
            <a:pPr algn="just"/>
            <a:endPar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ndParaRPr>
          </a:p>
        </p:txBody>
      </p:sp>
      <p:sp>
        <p:nvSpPr>
          <p:cNvPr id="39" name="TextBox 38">
            <a:extLst>
              <a:ext uri="{FF2B5EF4-FFF2-40B4-BE49-F238E27FC236}">
                <a16:creationId xmlns:a16="http://schemas.microsoft.com/office/drawing/2014/main" id="{39C92042-7507-4AED-83DF-4DD79F959019}"/>
              </a:ext>
            </a:extLst>
          </p:cNvPr>
          <p:cNvSpPr txBox="1"/>
          <p:nvPr/>
        </p:nvSpPr>
        <p:spPr>
          <a:xfrm>
            <a:off x="74722" y="2763918"/>
            <a:ext cx="3778855" cy="1200329"/>
          </a:xfrm>
          <a:prstGeom prst="rect">
            <a:avLst/>
          </a:prstGeom>
          <a:noFill/>
        </p:spPr>
        <p:txBody>
          <a:bodyPr wrap="none" rtlCol="0">
            <a:spAutoFit/>
          </a:bodyPr>
          <a:lstStyle/>
          <a:p>
            <a:r>
              <a:rPr lang="en-US" sz="3600" b="1" dirty="0">
                <a:solidFill>
                  <a:schemeClr val="tx1">
                    <a:lumMod val="50000"/>
                    <a:lumOff val="50000"/>
                  </a:schemeClr>
                </a:solidFill>
              </a:rPr>
              <a:t>Minute-</a:t>
            </a:r>
            <a:r>
              <a:rPr lang="en-US" sz="3600" b="1" dirty="0">
                <a:solidFill>
                  <a:schemeClr val="accent2"/>
                </a:solidFill>
              </a:rPr>
              <a:t>to</a:t>
            </a:r>
            <a:r>
              <a:rPr lang="en-US" sz="3600" b="1" dirty="0">
                <a:solidFill>
                  <a:schemeClr val="tx1">
                    <a:lumMod val="50000"/>
                    <a:lumOff val="50000"/>
                  </a:schemeClr>
                </a:solidFill>
              </a:rPr>
              <a:t>-Minute </a:t>
            </a:r>
          </a:p>
          <a:p>
            <a:r>
              <a:rPr lang="en-US" sz="3600" b="1" dirty="0">
                <a:solidFill>
                  <a:schemeClr val="accent2"/>
                </a:solidFill>
              </a:rPr>
              <a:t>Monitoring</a:t>
            </a:r>
          </a:p>
        </p:txBody>
      </p:sp>
      <p:sp>
        <p:nvSpPr>
          <p:cNvPr id="40" name="TextBox 39">
            <a:extLst>
              <a:ext uri="{FF2B5EF4-FFF2-40B4-BE49-F238E27FC236}">
                <a16:creationId xmlns:a16="http://schemas.microsoft.com/office/drawing/2014/main" id="{0BDCDA65-FC5E-4111-9A23-6827275FF543}"/>
              </a:ext>
            </a:extLst>
          </p:cNvPr>
          <p:cNvSpPr txBox="1"/>
          <p:nvPr/>
        </p:nvSpPr>
        <p:spPr>
          <a:xfrm>
            <a:off x="-14178" y="8904158"/>
            <a:ext cx="3827843" cy="1200329"/>
          </a:xfrm>
          <a:prstGeom prst="rect">
            <a:avLst/>
          </a:prstGeom>
          <a:noFill/>
        </p:spPr>
        <p:txBody>
          <a:bodyPr wrap="none" rtlCol="0">
            <a:spAutoFit/>
          </a:bodyPr>
          <a:lstStyle/>
          <a:p>
            <a:r>
              <a:rPr lang="en-US" sz="3600" b="1" dirty="0">
                <a:solidFill>
                  <a:schemeClr val="accent4"/>
                </a:solidFill>
              </a:rPr>
              <a:t>Data</a:t>
            </a:r>
            <a:r>
              <a:rPr lang="en-US" sz="3600" b="1" dirty="0">
                <a:solidFill>
                  <a:schemeClr val="accent2"/>
                </a:solidFill>
              </a:rPr>
              <a:t> </a:t>
            </a:r>
            <a:r>
              <a:rPr lang="en-US" sz="3600" b="1" dirty="0">
                <a:solidFill>
                  <a:schemeClr val="accent2">
                    <a:lumMod val="75000"/>
                  </a:schemeClr>
                </a:solidFill>
              </a:rPr>
              <a:t>Available</a:t>
            </a:r>
          </a:p>
          <a:p>
            <a:r>
              <a:rPr lang="en-US" sz="3600" b="1" dirty="0">
                <a:solidFill>
                  <a:schemeClr val="accent2">
                    <a:lumMod val="75000"/>
                  </a:schemeClr>
                </a:solidFill>
              </a:rPr>
              <a:t>Everywhere</a:t>
            </a:r>
            <a:r>
              <a:rPr lang="en-US" sz="3600" b="1" dirty="0">
                <a:solidFill>
                  <a:schemeClr val="accent2"/>
                </a:solidFill>
              </a:rPr>
              <a:t> </a:t>
            </a:r>
            <a:r>
              <a:rPr lang="en-US" sz="3600" b="1" dirty="0">
                <a:solidFill>
                  <a:schemeClr val="accent4"/>
                </a:solidFill>
              </a:rPr>
              <a:t>you go</a:t>
            </a:r>
          </a:p>
        </p:txBody>
      </p:sp>
      <p:sp>
        <p:nvSpPr>
          <p:cNvPr id="41" name="TextBox 40">
            <a:extLst>
              <a:ext uri="{FF2B5EF4-FFF2-40B4-BE49-F238E27FC236}">
                <a16:creationId xmlns:a16="http://schemas.microsoft.com/office/drawing/2014/main" id="{B5F8184A-F70D-4144-925B-19F03328D69B}"/>
              </a:ext>
            </a:extLst>
          </p:cNvPr>
          <p:cNvSpPr txBox="1"/>
          <p:nvPr/>
        </p:nvSpPr>
        <p:spPr>
          <a:xfrm>
            <a:off x="2512734" y="29238"/>
            <a:ext cx="4218591" cy="1200329"/>
          </a:xfrm>
          <a:prstGeom prst="rect">
            <a:avLst/>
          </a:prstGeom>
          <a:noFill/>
        </p:spPr>
        <p:txBody>
          <a:bodyPr wrap="none" rtlCol="0">
            <a:spAutoFit/>
          </a:bodyPr>
          <a:lstStyle/>
          <a:p>
            <a:pPr algn="r"/>
            <a:r>
              <a:rPr lang="en-US" sz="3600" b="1" dirty="0">
                <a:solidFill>
                  <a:srgbClr val="1EB28B"/>
                </a:solidFill>
              </a:rPr>
              <a:t>State, </a:t>
            </a:r>
            <a:r>
              <a:rPr lang="en-US" sz="3600" b="1" dirty="0">
                <a:solidFill>
                  <a:srgbClr val="FF0000"/>
                </a:solidFill>
              </a:rPr>
              <a:t>District,</a:t>
            </a:r>
            <a:r>
              <a:rPr lang="en-US" sz="3600" b="1" dirty="0">
                <a:solidFill>
                  <a:srgbClr val="1EB28B"/>
                </a:solidFill>
              </a:rPr>
              <a:t> Taluka</a:t>
            </a:r>
          </a:p>
          <a:p>
            <a:pPr algn="r"/>
            <a:r>
              <a:rPr lang="en-US" sz="3600" b="1" dirty="0">
                <a:solidFill>
                  <a:srgbClr val="1EB28B"/>
                </a:solidFill>
              </a:rPr>
              <a:t>Wise </a:t>
            </a:r>
            <a:r>
              <a:rPr lang="en-US" sz="3600" b="1" dirty="0">
                <a:solidFill>
                  <a:srgbClr val="FF0000"/>
                </a:solidFill>
              </a:rPr>
              <a:t>Computations</a:t>
            </a:r>
          </a:p>
        </p:txBody>
      </p:sp>
      <p:sp>
        <p:nvSpPr>
          <p:cNvPr id="43" name="TextBox 42">
            <a:extLst>
              <a:ext uri="{FF2B5EF4-FFF2-40B4-BE49-F238E27FC236}">
                <a16:creationId xmlns:a16="http://schemas.microsoft.com/office/drawing/2014/main" id="{93B1FB11-4471-4DFC-B84B-DD43F830F437}"/>
              </a:ext>
            </a:extLst>
          </p:cNvPr>
          <p:cNvSpPr txBox="1"/>
          <p:nvPr/>
        </p:nvSpPr>
        <p:spPr>
          <a:xfrm>
            <a:off x="3847863" y="5987638"/>
            <a:ext cx="3001526" cy="1200329"/>
          </a:xfrm>
          <a:prstGeom prst="rect">
            <a:avLst/>
          </a:prstGeom>
          <a:noFill/>
        </p:spPr>
        <p:txBody>
          <a:bodyPr wrap="none" rtlCol="0">
            <a:spAutoFit/>
          </a:bodyPr>
          <a:lstStyle/>
          <a:p>
            <a:pPr algn="r"/>
            <a:r>
              <a:rPr lang="en-US" sz="3600" b="1" dirty="0">
                <a:solidFill>
                  <a:srgbClr val="00B0F0"/>
                </a:solidFill>
              </a:rPr>
              <a:t>Data available</a:t>
            </a:r>
          </a:p>
          <a:p>
            <a:pPr algn="r"/>
            <a:r>
              <a:rPr lang="en-US" sz="3600" b="1" dirty="0">
                <a:solidFill>
                  <a:srgbClr val="00B0F0"/>
                </a:solidFill>
              </a:rPr>
              <a:t>24*7</a:t>
            </a:r>
          </a:p>
        </p:txBody>
      </p:sp>
      <p:pic>
        <p:nvPicPr>
          <p:cNvPr id="5" name="Picture 4">
            <a:extLst>
              <a:ext uri="{FF2B5EF4-FFF2-40B4-BE49-F238E27FC236}">
                <a16:creationId xmlns:a16="http://schemas.microsoft.com/office/drawing/2014/main" id="{0164AADF-E28C-4844-A17E-8D1A826F9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40" y="-1188"/>
            <a:ext cx="2182960" cy="1369852"/>
          </a:xfrm>
          <a:prstGeom prst="rect">
            <a:avLst/>
          </a:prstGeom>
        </p:spPr>
      </p:pic>
      <p:pic>
        <p:nvPicPr>
          <p:cNvPr id="10" name="Picture 9">
            <a:extLst>
              <a:ext uri="{FF2B5EF4-FFF2-40B4-BE49-F238E27FC236}">
                <a16:creationId xmlns:a16="http://schemas.microsoft.com/office/drawing/2014/main" id="{7EAB084C-A705-4D31-AEBE-23FF637E0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700" y="2746066"/>
            <a:ext cx="2638185" cy="1371343"/>
          </a:xfrm>
          <a:prstGeom prst="rect">
            <a:avLst/>
          </a:prstGeom>
        </p:spPr>
      </p:pic>
      <p:pic>
        <p:nvPicPr>
          <p:cNvPr id="13" name="Picture 12">
            <a:extLst>
              <a:ext uri="{FF2B5EF4-FFF2-40B4-BE49-F238E27FC236}">
                <a16:creationId xmlns:a16="http://schemas.microsoft.com/office/drawing/2014/main" id="{0A69AA71-180F-4DD5-9D97-09EB65414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440" y="5850117"/>
            <a:ext cx="2754698" cy="1535968"/>
          </a:xfrm>
          <a:prstGeom prst="rect">
            <a:avLst/>
          </a:prstGeom>
        </p:spPr>
      </p:pic>
      <p:pic>
        <p:nvPicPr>
          <p:cNvPr id="16" name="Picture 15">
            <a:extLst>
              <a:ext uri="{FF2B5EF4-FFF2-40B4-BE49-F238E27FC236}">
                <a16:creationId xmlns:a16="http://schemas.microsoft.com/office/drawing/2014/main" id="{14432FBB-8A68-44E0-834B-EA457A393D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3665" y="8755529"/>
            <a:ext cx="3002820" cy="1477297"/>
          </a:xfrm>
          <a:prstGeom prst="rect">
            <a:avLst/>
          </a:prstGeom>
        </p:spPr>
      </p:pic>
    </p:spTree>
    <p:extLst>
      <p:ext uri="{BB962C8B-B14F-4D97-AF65-F5344CB8AC3E}">
        <p14:creationId xmlns:p14="http://schemas.microsoft.com/office/powerpoint/2010/main" val="2224096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F79DD6-A26F-4D59-B81B-BF8C71475ACF}"/>
              </a:ext>
            </a:extLst>
          </p:cNvPr>
          <p:cNvSpPr/>
          <p:nvPr/>
        </p:nvSpPr>
        <p:spPr>
          <a:xfrm>
            <a:off x="58117" y="1250786"/>
            <a:ext cx="6741763" cy="1395254"/>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Our solution is a web based solution and thus it is very flexible to provide Citizen services on the go to citizens. Citizen can make Applications, Registration, Enquiries, Complaints etc.</a:t>
            </a:r>
          </a:p>
        </p:txBody>
      </p:sp>
      <p:sp>
        <p:nvSpPr>
          <p:cNvPr id="9" name="Rectangle 8">
            <a:extLst>
              <a:ext uri="{FF2B5EF4-FFF2-40B4-BE49-F238E27FC236}">
                <a16:creationId xmlns:a16="http://schemas.microsoft.com/office/drawing/2014/main" id="{F15515CA-2D04-42FA-B764-91FC55A9A32F}"/>
              </a:ext>
            </a:extLst>
          </p:cNvPr>
          <p:cNvSpPr/>
          <p:nvPr/>
        </p:nvSpPr>
        <p:spPr>
          <a:xfrm>
            <a:off x="56613" y="4155886"/>
            <a:ext cx="6741763" cy="1395254"/>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Citizens who wish to pay online, can make payments any time using online payment gateway. This keep the income flowing 24*7 for the organization.</a:t>
            </a:r>
          </a:p>
          <a:p>
            <a:pPr algn="just"/>
            <a:endPar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ndParaRPr>
          </a:p>
        </p:txBody>
      </p:sp>
      <p:sp>
        <p:nvSpPr>
          <p:cNvPr id="14" name="Rectangle 13">
            <a:extLst>
              <a:ext uri="{FF2B5EF4-FFF2-40B4-BE49-F238E27FC236}">
                <a16:creationId xmlns:a16="http://schemas.microsoft.com/office/drawing/2014/main" id="{9AD77A6A-CDD2-4239-BAC2-036E3CFCDD02}"/>
              </a:ext>
            </a:extLst>
          </p:cNvPr>
          <p:cNvSpPr/>
          <p:nvPr/>
        </p:nvSpPr>
        <p:spPr>
          <a:xfrm>
            <a:off x="74722" y="7382770"/>
            <a:ext cx="6741763" cy="1087477"/>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The data will be stored in a Central server on cloud and thus the Headache of managing and maintaining the local server will be wiped out.</a:t>
            </a:r>
          </a:p>
        </p:txBody>
      </p:sp>
      <p:cxnSp>
        <p:nvCxnSpPr>
          <p:cNvPr id="18" name="Straight Connector 17">
            <a:extLst>
              <a:ext uri="{FF2B5EF4-FFF2-40B4-BE49-F238E27FC236}">
                <a16:creationId xmlns:a16="http://schemas.microsoft.com/office/drawing/2014/main" id="{123551C3-832B-46CD-B388-0B8781D5642B}"/>
              </a:ext>
            </a:extLst>
          </p:cNvPr>
          <p:cNvCxnSpPr/>
          <p:nvPr/>
        </p:nvCxnSpPr>
        <p:spPr>
          <a:xfrm>
            <a:off x="235391" y="2701458"/>
            <a:ext cx="633742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E0E144B7-0BC7-4FF6-9208-74DFD84E284E}"/>
              </a:ext>
            </a:extLst>
          </p:cNvPr>
          <p:cNvCxnSpPr/>
          <p:nvPr/>
        </p:nvCxnSpPr>
        <p:spPr>
          <a:xfrm>
            <a:off x="249731" y="5471775"/>
            <a:ext cx="6337426"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0" name="Straight Connector 19">
            <a:extLst>
              <a:ext uri="{FF2B5EF4-FFF2-40B4-BE49-F238E27FC236}">
                <a16:creationId xmlns:a16="http://schemas.microsoft.com/office/drawing/2014/main" id="{160484B4-7D70-407E-88CB-129785F812A4}"/>
              </a:ext>
            </a:extLst>
          </p:cNvPr>
          <p:cNvCxnSpPr/>
          <p:nvPr/>
        </p:nvCxnSpPr>
        <p:spPr>
          <a:xfrm>
            <a:off x="276890" y="8707042"/>
            <a:ext cx="6337426" cy="0"/>
          </a:xfrm>
          <a:prstGeom prst="line">
            <a:avLst/>
          </a:prstGeom>
        </p:spPr>
        <p:style>
          <a:lnRef idx="3">
            <a:schemeClr val="accent4"/>
          </a:lnRef>
          <a:fillRef idx="0">
            <a:schemeClr val="accent4"/>
          </a:fillRef>
          <a:effectRef idx="2">
            <a:schemeClr val="accent4"/>
          </a:effectRef>
          <a:fontRef idx="minor">
            <a:schemeClr val="tx1"/>
          </a:fontRef>
        </p:style>
      </p:cxnSp>
      <p:sp>
        <p:nvSpPr>
          <p:cNvPr id="33" name="Rectangle 32">
            <a:extLst>
              <a:ext uri="{FF2B5EF4-FFF2-40B4-BE49-F238E27FC236}">
                <a16:creationId xmlns:a16="http://schemas.microsoft.com/office/drawing/2014/main" id="{46BA4B88-531A-4ADE-9FB2-E8105BB6FF11}"/>
              </a:ext>
            </a:extLst>
          </p:cNvPr>
          <p:cNvSpPr/>
          <p:nvPr/>
        </p:nvSpPr>
        <p:spPr>
          <a:xfrm>
            <a:off x="55107" y="10372322"/>
            <a:ext cx="6741763" cy="1703030"/>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Hence it’s a web based solution, your systems are out of compulsion of having met specific hardware requirements. Basic systems with just internet connection will be fine to use our solution.</a:t>
            </a:r>
          </a:p>
          <a:p>
            <a:pPr algn="just"/>
            <a:endPar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ndParaRPr>
          </a:p>
        </p:txBody>
      </p:sp>
      <p:sp>
        <p:nvSpPr>
          <p:cNvPr id="39" name="TextBox 38">
            <a:extLst>
              <a:ext uri="{FF2B5EF4-FFF2-40B4-BE49-F238E27FC236}">
                <a16:creationId xmlns:a16="http://schemas.microsoft.com/office/drawing/2014/main" id="{39C92042-7507-4AED-83DF-4DD79F959019}"/>
              </a:ext>
            </a:extLst>
          </p:cNvPr>
          <p:cNvSpPr txBox="1"/>
          <p:nvPr/>
        </p:nvSpPr>
        <p:spPr>
          <a:xfrm>
            <a:off x="74722" y="2763918"/>
            <a:ext cx="3009927" cy="1200329"/>
          </a:xfrm>
          <a:prstGeom prst="rect">
            <a:avLst/>
          </a:prstGeom>
          <a:noFill/>
        </p:spPr>
        <p:txBody>
          <a:bodyPr wrap="none" rtlCol="0">
            <a:spAutoFit/>
          </a:bodyPr>
          <a:lstStyle/>
          <a:p>
            <a:r>
              <a:rPr lang="en-US" sz="3600" b="1" dirty="0">
                <a:solidFill>
                  <a:srgbClr val="4ABDD4"/>
                </a:solidFill>
              </a:rPr>
              <a:t>24*7</a:t>
            </a:r>
            <a:r>
              <a:rPr lang="en-US" sz="3600" b="1" dirty="0">
                <a:solidFill>
                  <a:schemeClr val="tx1">
                    <a:lumMod val="50000"/>
                    <a:lumOff val="50000"/>
                  </a:schemeClr>
                </a:solidFill>
              </a:rPr>
              <a:t> </a:t>
            </a:r>
            <a:r>
              <a:rPr lang="en-US" sz="3600" b="1" dirty="0">
                <a:solidFill>
                  <a:schemeClr val="accent4"/>
                </a:solidFill>
              </a:rPr>
              <a:t>Payment </a:t>
            </a:r>
          </a:p>
          <a:p>
            <a:r>
              <a:rPr lang="en-US" sz="3600" b="1" dirty="0">
                <a:solidFill>
                  <a:schemeClr val="accent4"/>
                </a:solidFill>
              </a:rPr>
              <a:t>Gateway</a:t>
            </a:r>
          </a:p>
        </p:txBody>
      </p:sp>
      <p:sp>
        <p:nvSpPr>
          <p:cNvPr id="40" name="TextBox 39">
            <a:extLst>
              <a:ext uri="{FF2B5EF4-FFF2-40B4-BE49-F238E27FC236}">
                <a16:creationId xmlns:a16="http://schemas.microsoft.com/office/drawing/2014/main" id="{0BDCDA65-FC5E-4111-9A23-6827275FF543}"/>
              </a:ext>
            </a:extLst>
          </p:cNvPr>
          <p:cNvSpPr txBox="1"/>
          <p:nvPr/>
        </p:nvSpPr>
        <p:spPr>
          <a:xfrm>
            <a:off x="-14178" y="8904158"/>
            <a:ext cx="3044680" cy="1200329"/>
          </a:xfrm>
          <a:prstGeom prst="rect">
            <a:avLst/>
          </a:prstGeom>
          <a:noFill/>
        </p:spPr>
        <p:txBody>
          <a:bodyPr wrap="none" rtlCol="0">
            <a:spAutoFit/>
          </a:bodyPr>
          <a:lstStyle/>
          <a:p>
            <a:r>
              <a:rPr lang="en-US" sz="3600" b="1" dirty="0">
                <a:solidFill>
                  <a:schemeClr val="tx1">
                    <a:lumMod val="75000"/>
                    <a:lumOff val="25000"/>
                  </a:schemeClr>
                </a:solidFill>
              </a:rPr>
              <a:t>Hi-Fi </a:t>
            </a:r>
            <a:r>
              <a:rPr lang="en-US" sz="3600" b="1" dirty="0">
                <a:solidFill>
                  <a:srgbClr val="0070C0"/>
                </a:solidFill>
              </a:rPr>
              <a:t>Hardware</a:t>
            </a:r>
          </a:p>
          <a:p>
            <a:r>
              <a:rPr lang="en-US" sz="3600" b="1" dirty="0">
                <a:solidFill>
                  <a:srgbClr val="0070C0"/>
                </a:solidFill>
              </a:rPr>
              <a:t>Not</a:t>
            </a:r>
            <a:r>
              <a:rPr lang="en-US" sz="3600" b="1" dirty="0">
                <a:solidFill>
                  <a:schemeClr val="accent4"/>
                </a:solidFill>
              </a:rPr>
              <a:t> </a:t>
            </a:r>
            <a:r>
              <a:rPr lang="en-US" sz="3600" b="1" dirty="0">
                <a:solidFill>
                  <a:schemeClr val="tx1">
                    <a:lumMod val="75000"/>
                    <a:lumOff val="25000"/>
                  </a:schemeClr>
                </a:solidFill>
              </a:rPr>
              <a:t>Required</a:t>
            </a:r>
          </a:p>
        </p:txBody>
      </p:sp>
      <p:sp>
        <p:nvSpPr>
          <p:cNvPr id="41" name="TextBox 40">
            <a:extLst>
              <a:ext uri="{FF2B5EF4-FFF2-40B4-BE49-F238E27FC236}">
                <a16:creationId xmlns:a16="http://schemas.microsoft.com/office/drawing/2014/main" id="{B5F8184A-F70D-4144-925B-19F03328D69B}"/>
              </a:ext>
            </a:extLst>
          </p:cNvPr>
          <p:cNvSpPr txBox="1"/>
          <p:nvPr/>
        </p:nvSpPr>
        <p:spPr>
          <a:xfrm>
            <a:off x="2139234" y="29238"/>
            <a:ext cx="4592091" cy="1200329"/>
          </a:xfrm>
          <a:prstGeom prst="rect">
            <a:avLst/>
          </a:prstGeom>
          <a:noFill/>
        </p:spPr>
        <p:txBody>
          <a:bodyPr wrap="none" rtlCol="0">
            <a:spAutoFit/>
          </a:bodyPr>
          <a:lstStyle/>
          <a:p>
            <a:pPr algn="r"/>
            <a:r>
              <a:rPr lang="en-US" sz="3600" b="1" dirty="0">
                <a:solidFill>
                  <a:srgbClr val="C00000"/>
                </a:solidFill>
              </a:rPr>
              <a:t>Citizen</a:t>
            </a:r>
            <a:r>
              <a:rPr lang="en-US" sz="3600" b="1" dirty="0">
                <a:solidFill>
                  <a:srgbClr val="1EB28B"/>
                </a:solidFill>
              </a:rPr>
              <a:t> </a:t>
            </a:r>
            <a:r>
              <a:rPr lang="en-US" sz="3600" b="1" dirty="0">
                <a:solidFill>
                  <a:schemeClr val="accent4">
                    <a:lumMod val="75000"/>
                  </a:schemeClr>
                </a:solidFill>
              </a:rPr>
              <a:t>Centric</a:t>
            </a:r>
            <a:r>
              <a:rPr lang="en-US" sz="3600" b="1" dirty="0">
                <a:solidFill>
                  <a:srgbClr val="1EB28B"/>
                </a:solidFill>
              </a:rPr>
              <a:t> </a:t>
            </a:r>
            <a:r>
              <a:rPr lang="en-US" sz="3600" b="1" dirty="0">
                <a:solidFill>
                  <a:srgbClr val="92D050"/>
                </a:solidFill>
              </a:rPr>
              <a:t>Services</a:t>
            </a:r>
          </a:p>
          <a:p>
            <a:pPr algn="r"/>
            <a:r>
              <a:rPr lang="en-US" sz="3600" b="1" dirty="0">
                <a:solidFill>
                  <a:schemeClr val="accent2">
                    <a:lumMod val="50000"/>
                  </a:schemeClr>
                </a:solidFill>
              </a:rPr>
              <a:t>Available 24*7</a:t>
            </a:r>
          </a:p>
        </p:txBody>
      </p:sp>
      <p:sp>
        <p:nvSpPr>
          <p:cNvPr id="43" name="TextBox 42">
            <a:extLst>
              <a:ext uri="{FF2B5EF4-FFF2-40B4-BE49-F238E27FC236}">
                <a16:creationId xmlns:a16="http://schemas.microsoft.com/office/drawing/2014/main" id="{93B1FB11-4471-4DFC-B84B-DD43F830F437}"/>
              </a:ext>
            </a:extLst>
          </p:cNvPr>
          <p:cNvSpPr txBox="1"/>
          <p:nvPr/>
        </p:nvSpPr>
        <p:spPr>
          <a:xfrm>
            <a:off x="2899314" y="5770661"/>
            <a:ext cx="3965573" cy="1200329"/>
          </a:xfrm>
          <a:prstGeom prst="rect">
            <a:avLst/>
          </a:prstGeom>
          <a:noFill/>
        </p:spPr>
        <p:txBody>
          <a:bodyPr wrap="none" rtlCol="0">
            <a:spAutoFit/>
          </a:bodyPr>
          <a:lstStyle/>
          <a:p>
            <a:pPr algn="r"/>
            <a:r>
              <a:rPr lang="en-US" sz="3600" b="1" dirty="0">
                <a:solidFill>
                  <a:srgbClr val="FF0000"/>
                </a:solidFill>
              </a:rPr>
              <a:t>Centralized &amp; Cloud</a:t>
            </a:r>
            <a:endParaRPr lang="en-US" sz="3600" b="1" dirty="0">
              <a:solidFill>
                <a:srgbClr val="00B0F0"/>
              </a:solidFill>
            </a:endParaRPr>
          </a:p>
          <a:p>
            <a:pPr algn="r"/>
            <a:r>
              <a:rPr lang="en-US" sz="3600" b="1" dirty="0">
                <a:solidFill>
                  <a:srgbClr val="00B050"/>
                </a:solidFill>
              </a:rPr>
              <a:t>Data Storage</a:t>
            </a:r>
          </a:p>
        </p:txBody>
      </p:sp>
      <p:pic>
        <p:nvPicPr>
          <p:cNvPr id="3" name="Picture 2">
            <a:extLst>
              <a:ext uri="{FF2B5EF4-FFF2-40B4-BE49-F238E27FC236}">
                <a16:creationId xmlns:a16="http://schemas.microsoft.com/office/drawing/2014/main" id="{3A4602C2-264C-494B-B789-986211B9B7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9" y="4521"/>
            <a:ext cx="2307927" cy="1395254"/>
          </a:xfrm>
          <a:prstGeom prst="rect">
            <a:avLst/>
          </a:prstGeom>
        </p:spPr>
      </p:pic>
      <p:pic>
        <p:nvPicPr>
          <p:cNvPr id="7" name="Picture 6">
            <a:extLst>
              <a:ext uri="{FF2B5EF4-FFF2-40B4-BE49-F238E27FC236}">
                <a16:creationId xmlns:a16="http://schemas.microsoft.com/office/drawing/2014/main" id="{2CCAE98F-081A-4C9B-83FE-5FF01BD4D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9375" y="2725523"/>
            <a:ext cx="2968622" cy="1506364"/>
          </a:xfrm>
          <a:prstGeom prst="rect">
            <a:avLst/>
          </a:prstGeom>
        </p:spPr>
      </p:pic>
      <p:pic>
        <p:nvPicPr>
          <p:cNvPr id="11" name="Picture 10">
            <a:extLst>
              <a:ext uri="{FF2B5EF4-FFF2-40B4-BE49-F238E27FC236}">
                <a16:creationId xmlns:a16="http://schemas.microsoft.com/office/drawing/2014/main" id="{0004FE1E-3D89-49EE-9203-700A23FCB9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85" y="5494885"/>
            <a:ext cx="2818330" cy="1682832"/>
          </a:xfrm>
          <a:prstGeom prst="rect">
            <a:avLst/>
          </a:prstGeom>
        </p:spPr>
      </p:pic>
      <p:pic>
        <p:nvPicPr>
          <p:cNvPr id="15" name="Picture 14">
            <a:extLst>
              <a:ext uri="{FF2B5EF4-FFF2-40B4-BE49-F238E27FC236}">
                <a16:creationId xmlns:a16="http://schemas.microsoft.com/office/drawing/2014/main" id="{5FC320E9-7E7F-4EA9-90B5-E43D76B45E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8527" y="8696112"/>
            <a:ext cx="2450268" cy="1703030"/>
          </a:xfrm>
          <a:prstGeom prst="rect">
            <a:avLst/>
          </a:prstGeom>
        </p:spPr>
      </p:pic>
    </p:spTree>
    <p:extLst>
      <p:ext uri="{BB962C8B-B14F-4D97-AF65-F5344CB8AC3E}">
        <p14:creationId xmlns:p14="http://schemas.microsoft.com/office/powerpoint/2010/main" val="3686863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F79DD6-A26F-4D59-B81B-BF8C71475ACF}"/>
              </a:ext>
            </a:extLst>
          </p:cNvPr>
          <p:cNvSpPr/>
          <p:nvPr/>
        </p:nvSpPr>
        <p:spPr>
          <a:xfrm>
            <a:off x="58117" y="1312778"/>
            <a:ext cx="6741763" cy="1087477"/>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As our system is available &amp; accessible from anywhere, employees can have access from home &amp; it can increase working efficiency of the organization. </a:t>
            </a:r>
          </a:p>
        </p:txBody>
      </p:sp>
      <p:sp>
        <p:nvSpPr>
          <p:cNvPr id="9" name="Rectangle 8">
            <a:extLst>
              <a:ext uri="{FF2B5EF4-FFF2-40B4-BE49-F238E27FC236}">
                <a16:creationId xmlns:a16="http://schemas.microsoft.com/office/drawing/2014/main" id="{F15515CA-2D04-42FA-B764-91FC55A9A32F}"/>
              </a:ext>
            </a:extLst>
          </p:cNvPr>
          <p:cNvSpPr/>
          <p:nvPr/>
        </p:nvSpPr>
        <p:spPr>
          <a:xfrm>
            <a:off x="56613" y="3954410"/>
            <a:ext cx="6741763" cy="1703030"/>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Our system will be enabled with auto conversion of languages. If user types in Gujarati, it will automatically converted in English and thus the job of typing and managing data in multi-languages will be far easy.</a:t>
            </a:r>
          </a:p>
        </p:txBody>
      </p:sp>
      <p:sp>
        <p:nvSpPr>
          <p:cNvPr id="14" name="Rectangle 13">
            <a:extLst>
              <a:ext uri="{FF2B5EF4-FFF2-40B4-BE49-F238E27FC236}">
                <a16:creationId xmlns:a16="http://schemas.microsoft.com/office/drawing/2014/main" id="{9AD77A6A-CDD2-4239-BAC2-036E3CFCDD02}"/>
              </a:ext>
            </a:extLst>
          </p:cNvPr>
          <p:cNvSpPr/>
          <p:nvPr/>
        </p:nvSpPr>
        <p:spPr>
          <a:xfrm>
            <a:off x="74722" y="7103806"/>
            <a:ext cx="6741763" cy="1703030"/>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Our System is supported with any language used in India like, Hindi, Gujarati, Tamil, Marathi, Telugu etc. This  will enhance user experience and facileness with our system with different languages for different regions of India.</a:t>
            </a:r>
          </a:p>
        </p:txBody>
      </p:sp>
      <p:cxnSp>
        <p:nvCxnSpPr>
          <p:cNvPr id="18" name="Straight Connector 17">
            <a:extLst>
              <a:ext uri="{FF2B5EF4-FFF2-40B4-BE49-F238E27FC236}">
                <a16:creationId xmlns:a16="http://schemas.microsoft.com/office/drawing/2014/main" id="{123551C3-832B-46CD-B388-0B8781D5642B}"/>
              </a:ext>
            </a:extLst>
          </p:cNvPr>
          <p:cNvCxnSpPr/>
          <p:nvPr/>
        </p:nvCxnSpPr>
        <p:spPr>
          <a:xfrm>
            <a:off x="235391" y="2561976"/>
            <a:ext cx="633742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E0E144B7-0BC7-4FF6-9208-74DFD84E284E}"/>
              </a:ext>
            </a:extLst>
          </p:cNvPr>
          <p:cNvCxnSpPr/>
          <p:nvPr/>
        </p:nvCxnSpPr>
        <p:spPr>
          <a:xfrm>
            <a:off x="249731" y="5611257"/>
            <a:ext cx="6337426"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0" name="Straight Connector 19">
            <a:extLst>
              <a:ext uri="{FF2B5EF4-FFF2-40B4-BE49-F238E27FC236}">
                <a16:creationId xmlns:a16="http://schemas.microsoft.com/office/drawing/2014/main" id="{160484B4-7D70-407E-88CB-129785F812A4}"/>
              </a:ext>
            </a:extLst>
          </p:cNvPr>
          <p:cNvCxnSpPr/>
          <p:nvPr/>
        </p:nvCxnSpPr>
        <p:spPr>
          <a:xfrm>
            <a:off x="276890" y="8769034"/>
            <a:ext cx="6337426" cy="0"/>
          </a:xfrm>
          <a:prstGeom prst="line">
            <a:avLst/>
          </a:prstGeom>
        </p:spPr>
        <p:style>
          <a:lnRef idx="3">
            <a:schemeClr val="accent4"/>
          </a:lnRef>
          <a:fillRef idx="0">
            <a:schemeClr val="accent4"/>
          </a:fillRef>
          <a:effectRef idx="2">
            <a:schemeClr val="accent4"/>
          </a:effectRef>
          <a:fontRef idx="minor">
            <a:schemeClr val="tx1"/>
          </a:fontRef>
        </p:style>
      </p:cxnSp>
      <p:sp>
        <p:nvSpPr>
          <p:cNvPr id="33" name="Rectangle 32">
            <a:extLst>
              <a:ext uri="{FF2B5EF4-FFF2-40B4-BE49-F238E27FC236}">
                <a16:creationId xmlns:a16="http://schemas.microsoft.com/office/drawing/2014/main" id="{46BA4B88-531A-4ADE-9FB2-E8105BB6FF11}"/>
              </a:ext>
            </a:extLst>
          </p:cNvPr>
          <p:cNvSpPr/>
          <p:nvPr/>
        </p:nvSpPr>
        <p:spPr>
          <a:xfrm>
            <a:off x="55107" y="10356824"/>
            <a:ext cx="6741763" cy="1703030"/>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On regular intervals, the system will generate different Development reports. This will cover Ward/Area/City/Taluka/District wise Progress reports for different kind of works. This will be available for all top level officers and management teams for analysis.</a:t>
            </a:r>
            <a:endPar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ndParaRPr>
          </a:p>
        </p:txBody>
      </p:sp>
      <p:sp>
        <p:nvSpPr>
          <p:cNvPr id="39" name="TextBox 38">
            <a:extLst>
              <a:ext uri="{FF2B5EF4-FFF2-40B4-BE49-F238E27FC236}">
                <a16:creationId xmlns:a16="http://schemas.microsoft.com/office/drawing/2014/main" id="{39C92042-7507-4AED-83DF-4DD79F959019}"/>
              </a:ext>
            </a:extLst>
          </p:cNvPr>
          <p:cNvSpPr txBox="1"/>
          <p:nvPr/>
        </p:nvSpPr>
        <p:spPr>
          <a:xfrm>
            <a:off x="12730" y="2562442"/>
            <a:ext cx="3140796" cy="1200329"/>
          </a:xfrm>
          <a:prstGeom prst="rect">
            <a:avLst/>
          </a:prstGeom>
          <a:noFill/>
        </p:spPr>
        <p:txBody>
          <a:bodyPr wrap="none" rtlCol="0">
            <a:spAutoFit/>
          </a:bodyPr>
          <a:lstStyle/>
          <a:p>
            <a:r>
              <a:rPr lang="en-US" sz="3600" b="1" dirty="0">
                <a:solidFill>
                  <a:srgbClr val="4180E7"/>
                </a:solidFill>
              </a:rPr>
              <a:t>Language</a:t>
            </a:r>
            <a:r>
              <a:rPr lang="en-US" sz="3600" b="1" dirty="0">
                <a:solidFill>
                  <a:srgbClr val="4ABDD4"/>
                </a:solidFill>
              </a:rPr>
              <a:t> </a:t>
            </a:r>
            <a:r>
              <a:rPr lang="en-US" sz="3600" b="1" dirty="0">
                <a:solidFill>
                  <a:schemeClr val="bg1">
                    <a:lumMod val="65000"/>
                  </a:schemeClr>
                </a:solidFill>
              </a:rPr>
              <a:t>Auto </a:t>
            </a:r>
          </a:p>
          <a:p>
            <a:r>
              <a:rPr lang="en-US" sz="3600" b="1" dirty="0">
                <a:solidFill>
                  <a:schemeClr val="bg1">
                    <a:lumMod val="65000"/>
                  </a:schemeClr>
                </a:solidFill>
              </a:rPr>
              <a:t>Convert</a:t>
            </a:r>
            <a:r>
              <a:rPr lang="en-US" sz="3600" b="1" dirty="0">
                <a:solidFill>
                  <a:srgbClr val="4ABDD4"/>
                </a:solidFill>
              </a:rPr>
              <a:t> </a:t>
            </a:r>
            <a:r>
              <a:rPr lang="en-US" sz="3600" b="1" dirty="0">
                <a:solidFill>
                  <a:srgbClr val="4180E7"/>
                </a:solidFill>
              </a:rPr>
              <a:t>Facility</a:t>
            </a:r>
          </a:p>
        </p:txBody>
      </p:sp>
      <p:sp>
        <p:nvSpPr>
          <p:cNvPr id="40" name="TextBox 39">
            <a:extLst>
              <a:ext uri="{FF2B5EF4-FFF2-40B4-BE49-F238E27FC236}">
                <a16:creationId xmlns:a16="http://schemas.microsoft.com/office/drawing/2014/main" id="{0BDCDA65-FC5E-4111-9A23-6827275FF543}"/>
              </a:ext>
            </a:extLst>
          </p:cNvPr>
          <p:cNvSpPr txBox="1"/>
          <p:nvPr/>
        </p:nvSpPr>
        <p:spPr>
          <a:xfrm>
            <a:off x="1320" y="8950652"/>
            <a:ext cx="4474366" cy="1200329"/>
          </a:xfrm>
          <a:prstGeom prst="rect">
            <a:avLst/>
          </a:prstGeom>
          <a:noFill/>
        </p:spPr>
        <p:txBody>
          <a:bodyPr wrap="none" rtlCol="0">
            <a:spAutoFit/>
          </a:bodyPr>
          <a:lstStyle/>
          <a:p>
            <a:r>
              <a:rPr lang="en-US" sz="3600" b="1" dirty="0">
                <a:solidFill>
                  <a:schemeClr val="accent2"/>
                </a:solidFill>
              </a:rPr>
              <a:t>Auto Generation of</a:t>
            </a:r>
          </a:p>
          <a:p>
            <a:r>
              <a:rPr lang="en-US" sz="3600" b="1" dirty="0">
                <a:solidFill>
                  <a:srgbClr val="002060"/>
                </a:solidFill>
              </a:rPr>
              <a:t>Development Reports</a:t>
            </a:r>
            <a:r>
              <a:rPr lang="en-US" sz="3600" b="1" dirty="0">
                <a:solidFill>
                  <a:schemeClr val="tx1">
                    <a:lumMod val="75000"/>
                    <a:lumOff val="25000"/>
                  </a:schemeClr>
                </a:solidFill>
              </a:rPr>
              <a:t> </a:t>
            </a:r>
          </a:p>
        </p:txBody>
      </p:sp>
      <p:sp>
        <p:nvSpPr>
          <p:cNvPr id="41" name="TextBox 40">
            <a:extLst>
              <a:ext uri="{FF2B5EF4-FFF2-40B4-BE49-F238E27FC236}">
                <a16:creationId xmlns:a16="http://schemas.microsoft.com/office/drawing/2014/main" id="{B5F8184A-F70D-4144-925B-19F03328D69B}"/>
              </a:ext>
            </a:extLst>
          </p:cNvPr>
          <p:cNvSpPr txBox="1"/>
          <p:nvPr/>
        </p:nvSpPr>
        <p:spPr>
          <a:xfrm>
            <a:off x="4539869" y="106728"/>
            <a:ext cx="2315441" cy="1200329"/>
          </a:xfrm>
          <a:prstGeom prst="rect">
            <a:avLst/>
          </a:prstGeom>
          <a:noFill/>
        </p:spPr>
        <p:txBody>
          <a:bodyPr wrap="none" rtlCol="0">
            <a:spAutoFit/>
          </a:bodyPr>
          <a:lstStyle/>
          <a:p>
            <a:pPr algn="r"/>
            <a:r>
              <a:rPr lang="en-US" sz="3600" b="1" dirty="0"/>
              <a:t>Work From</a:t>
            </a:r>
          </a:p>
          <a:p>
            <a:pPr algn="r"/>
            <a:r>
              <a:rPr lang="en-US" sz="3600" b="1" dirty="0"/>
              <a:t>Home</a:t>
            </a:r>
          </a:p>
        </p:txBody>
      </p:sp>
      <p:sp>
        <p:nvSpPr>
          <p:cNvPr id="43" name="TextBox 42">
            <a:extLst>
              <a:ext uri="{FF2B5EF4-FFF2-40B4-BE49-F238E27FC236}">
                <a16:creationId xmlns:a16="http://schemas.microsoft.com/office/drawing/2014/main" id="{93B1FB11-4471-4DFC-B84B-DD43F830F437}"/>
              </a:ext>
            </a:extLst>
          </p:cNvPr>
          <p:cNvSpPr txBox="1"/>
          <p:nvPr/>
        </p:nvSpPr>
        <p:spPr>
          <a:xfrm>
            <a:off x="4011753" y="5755163"/>
            <a:ext cx="2837636" cy="1200329"/>
          </a:xfrm>
          <a:prstGeom prst="rect">
            <a:avLst/>
          </a:prstGeom>
          <a:noFill/>
        </p:spPr>
        <p:txBody>
          <a:bodyPr wrap="none" rtlCol="0">
            <a:spAutoFit/>
          </a:bodyPr>
          <a:lstStyle/>
          <a:p>
            <a:pPr algn="r"/>
            <a:r>
              <a:rPr lang="en-US" sz="3600" b="1" dirty="0">
                <a:solidFill>
                  <a:srgbClr val="FF0000"/>
                </a:solidFill>
              </a:rPr>
              <a:t>Multi-</a:t>
            </a:r>
            <a:r>
              <a:rPr lang="en-US" sz="3600" b="1" dirty="0">
                <a:solidFill>
                  <a:schemeClr val="accent6">
                    <a:lumMod val="50000"/>
                  </a:schemeClr>
                </a:solidFill>
              </a:rPr>
              <a:t>Lingual</a:t>
            </a:r>
          </a:p>
          <a:p>
            <a:pPr algn="r"/>
            <a:r>
              <a:rPr lang="en-US" sz="3600" b="1" dirty="0">
                <a:solidFill>
                  <a:srgbClr val="0070C0"/>
                </a:solidFill>
              </a:rPr>
              <a:t>Support</a:t>
            </a:r>
          </a:p>
        </p:txBody>
      </p:sp>
      <p:pic>
        <p:nvPicPr>
          <p:cNvPr id="8" name="Picture 7">
            <a:extLst>
              <a:ext uri="{FF2B5EF4-FFF2-40B4-BE49-F238E27FC236}">
                <a16:creationId xmlns:a16="http://schemas.microsoft.com/office/drawing/2014/main" id="{FE6CD9D2-BE4D-4522-9C1A-E48E247A4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75" y="78353"/>
            <a:ext cx="2903827" cy="1347491"/>
          </a:xfrm>
          <a:prstGeom prst="rect">
            <a:avLst/>
          </a:prstGeom>
        </p:spPr>
      </p:pic>
      <p:pic>
        <p:nvPicPr>
          <p:cNvPr id="12" name="Picture 11">
            <a:extLst>
              <a:ext uri="{FF2B5EF4-FFF2-40B4-BE49-F238E27FC236}">
                <a16:creationId xmlns:a16="http://schemas.microsoft.com/office/drawing/2014/main" id="{D626A817-8D54-4BDA-A106-B3F90FEBD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527" y="2617782"/>
            <a:ext cx="2325695" cy="1374032"/>
          </a:xfrm>
          <a:prstGeom prst="rect">
            <a:avLst/>
          </a:prstGeom>
        </p:spPr>
      </p:pic>
      <p:pic>
        <p:nvPicPr>
          <p:cNvPr id="16" name="Picture 15">
            <a:extLst>
              <a:ext uri="{FF2B5EF4-FFF2-40B4-BE49-F238E27FC236}">
                <a16:creationId xmlns:a16="http://schemas.microsoft.com/office/drawing/2014/main" id="{B3F0B682-2DA0-4DB5-B6AA-5FF8482D28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674" y="5664260"/>
            <a:ext cx="3302325" cy="1552454"/>
          </a:xfrm>
          <a:prstGeom prst="rect">
            <a:avLst/>
          </a:prstGeom>
        </p:spPr>
      </p:pic>
      <p:pic>
        <p:nvPicPr>
          <p:cNvPr id="21" name="Picture 20">
            <a:extLst>
              <a:ext uri="{FF2B5EF4-FFF2-40B4-BE49-F238E27FC236}">
                <a16:creationId xmlns:a16="http://schemas.microsoft.com/office/drawing/2014/main" id="{3FDE80EB-4378-4C9D-ACD1-399DE6C83A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3029" y="8617058"/>
            <a:ext cx="2540862" cy="2341367"/>
          </a:xfrm>
          <a:prstGeom prst="rect">
            <a:avLst/>
          </a:prstGeom>
        </p:spPr>
      </p:pic>
    </p:spTree>
    <p:extLst>
      <p:ext uri="{BB962C8B-B14F-4D97-AF65-F5344CB8AC3E}">
        <p14:creationId xmlns:p14="http://schemas.microsoft.com/office/powerpoint/2010/main" val="1561533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F79DD6-A26F-4D59-B81B-BF8C71475ACF}"/>
              </a:ext>
            </a:extLst>
          </p:cNvPr>
          <p:cNvSpPr/>
          <p:nvPr/>
        </p:nvSpPr>
        <p:spPr>
          <a:xfrm>
            <a:off x="58117" y="1219790"/>
            <a:ext cx="6741763" cy="1395254"/>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Any information that you want to share can be shared with just a few clicks. That is something unique and desirable in this technical era. Sharing on WhatsApp, Facebook, Twitter etc. is now easy with us.</a:t>
            </a:r>
          </a:p>
        </p:txBody>
      </p:sp>
      <p:sp>
        <p:nvSpPr>
          <p:cNvPr id="9" name="Rectangle 8">
            <a:extLst>
              <a:ext uri="{FF2B5EF4-FFF2-40B4-BE49-F238E27FC236}">
                <a16:creationId xmlns:a16="http://schemas.microsoft.com/office/drawing/2014/main" id="{F15515CA-2D04-42FA-B764-91FC55A9A32F}"/>
              </a:ext>
            </a:extLst>
          </p:cNvPr>
          <p:cNvSpPr/>
          <p:nvPr/>
        </p:nvSpPr>
        <p:spPr>
          <a:xfrm>
            <a:off x="56613" y="3938912"/>
            <a:ext cx="6741763" cy="1703030"/>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System is feasible to create Service Providers or Contractors logins for sharing and updating their project progress with photos. They can upload photos and it can be viewed for inspection purpose by respective officers immediately.</a:t>
            </a:r>
          </a:p>
        </p:txBody>
      </p:sp>
      <p:sp>
        <p:nvSpPr>
          <p:cNvPr id="14" name="Rectangle 13">
            <a:extLst>
              <a:ext uri="{FF2B5EF4-FFF2-40B4-BE49-F238E27FC236}">
                <a16:creationId xmlns:a16="http://schemas.microsoft.com/office/drawing/2014/main" id="{9AD77A6A-CDD2-4239-BAC2-036E3CFCDD02}"/>
              </a:ext>
            </a:extLst>
          </p:cNvPr>
          <p:cNvSpPr/>
          <p:nvPr/>
        </p:nvSpPr>
        <p:spPr>
          <a:xfrm>
            <a:off x="74722" y="7289782"/>
            <a:ext cx="6741763" cy="1395254"/>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All the Applications generated by Citizen will be now in well formatted digitized format and this will improve common flow of Applications for various departments of organization.</a:t>
            </a:r>
          </a:p>
        </p:txBody>
      </p:sp>
      <p:cxnSp>
        <p:nvCxnSpPr>
          <p:cNvPr id="18" name="Straight Connector 17">
            <a:extLst>
              <a:ext uri="{FF2B5EF4-FFF2-40B4-BE49-F238E27FC236}">
                <a16:creationId xmlns:a16="http://schemas.microsoft.com/office/drawing/2014/main" id="{123551C3-832B-46CD-B388-0B8781D5642B}"/>
              </a:ext>
            </a:extLst>
          </p:cNvPr>
          <p:cNvCxnSpPr/>
          <p:nvPr/>
        </p:nvCxnSpPr>
        <p:spPr>
          <a:xfrm>
            <a:off x="235391" y="2561976"/>
            <a:ext cx="633742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E0E144B7-0BC7-4FF6-9208-74DFD84E284E}"/>
              </a:ext>
            </a:extLst>
          </p:cNvPr>
          <p:cNvCxnSpPr/>
          <p:nvPr/>
        </p:nvCxnSpPr>
        <p:spPr>
          <a:xfrm>
            <a:off x="249731" y="5611257"/>
            <a:ext cx="6337426"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0" name="Straight Connector 19">
            <a:extLst>
              <a:ext uri="{FF2B5EF4-FFF2-40B4-BE49-F238E27FC236}">
                <a16:creationId xmlns:a16="http://schemas.microsoft.com/office/drawing/2014/main" id="{160484B4-7D70-407E-88CB-129785F812A4}"/>
              </a:ext>
            </a:extLst>
          </p:cNvPr>
          <p:cNvCxnSpPr/>
          <p:nvPr/>
        </p:nvCxnSpPr>
        <p:spPr>
          <a:xfrm>
            <a:off x="276890" y="8769034"/>
            <a:ext cx="6337426" cy="0"/>
          </a:xfrm>
          <a:prstGeom prst="line">
            <a:avLst/>
          </a:prstGeom>
        </p:spPr>
        <p:style>
          <a:lnRef idx="3">
            <a:schemeClr val="accent4"/>
          </a:lnRef>
          <a:fillRef idx="0">
            <a:schemeClr val="accent4"/>
          </a:fillRef>
          <a:effectRef idx="2">
            <a:schemeClr val="accent4"/>
          </a:effectRef>
          <a:fontRef idx="minor">
            <a:schemeClr val="tx1"/>
          </a:fontRef>
        </p:style>
      </p:cxnSp>
      <p:sp>
        <p:nvSpPr>
          <p:cNvPr id="33" name="Rectangle 32">
            <a:extLst>
              <a:ext uri="{FF2B5EF4-FFF2-40B4-BE49-F238E27FC236}">
                <a16:creationId xmlns:a16="http://schemas.microsoft.com/office/drawing/2014/main" id="{46BA4B88-531A-4ADE-9FB2-E8105BB6FF11}"/>
              </a:ext>
            </a:extLst>
          </p:cNvPr>
          <p:cNvSpPr/>
          <p:nvPr/>
        </p:nvSpPr>
        <p:spPr>
          <a:xfrm>
            <a:off x="55107" y="10465311"/>
            <a:ext cx="6741763" cy="1395254"/>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Different analytical reports like, No. of Shops, Type of Professional in Area/City/District. Such analytics can improve information database and can be helpful for specific campaigns of organization.</a:t>
            </a:r>
            <a:endPar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ndParaRPr>
          </a:p>
        </p:txBody>
      </p:sp>
      <p:sp>
        <p:nvSpPr>
          <p:cNvPr id="39" name="TextBox 38">
            <a:extLst>
              <a:ext uri="{FF2B5EF4-FFF2-40B4-BE49-F238E27FC236}">
                <a16:creationId xmlns:a16="http://schemas.microsoft.com/office/drawing/2014/main" id="{39C92042-7507-4AED-83DF-4DD79F959019}"/>
              </a:ext>
            </a:extLst>
          </p:cNvPr>
          <p:cNvSpPr txBox="1"/>
          <p:nvPr/>
        </p:nvSpPr>
        <p:spPr>
          <a:xfrm>
            <a:off x="12730" y="2670928"/>
            <a:ext cx="4406656" cy="1200329"/>
          </a:xfrm>
          <a:prstGeom prst="rect">
            <a:avLst/>
          </a:prstGeom>
          <a:noFill/>
        </p:spPr>
        <p:txBody>
          <a:bodyPr wrap="none" rtlCol="0">
            <a:spAutoFit/>
          </a:bodyPr>
          <a:lstStyle/>
          <a:p>
            <a:r>
              <a:rPr lang="en-US" sz="3600" b="1" dirty="0">
                <a:solidFill>
                  <a:srgbClr val="0070C0"/>
                </a:solidFill>
              </a:rPr>
              <a:t>Login</a:t>
            </a:r>
            <a:r>
              <a:rPr lang="en-US" sz="3600" b="1" dirty="0">
                <a:solidFill>
                  <a:srgbClr val="4180E7"/>
                </a:solidFill>
              </a:rPr>
              <a:t> </a:t>
            </a:r>
            <a:r>
              <a:rPr lang="en-US" sz="3600" b="1" dirty="0">
                <a:solidFill>
                  <a:srgbClr val="0070C0"/>
                </a:solidFill>
              </a:rPr>
              <a:t>for</a:t>
            </a:r>
            <a:r>
              <a:rPr lang="en-US" sz="3600" b="1" dirty="0">
                <a:solidFill>
                  <a:srgbClr val="4180E7"/>
                </a:solidFill>
              </a:rPr>
              <a:t> </a:t>
            </a:r>
            <a:r>
              <a:rPr lang="en-US" sz="3600" b="1" dirty="0">
                <a:solidFill>
                  <a:schemeClr val="accent2"/>
                </a:solidFill>
              </a:rPr>
              <a:t>Service </a:t>
            </a:r>
          </a:p>
          <a:p>
            <a:r>
              <a:rPr lang="en-US" sz="3600" b="1" dirty="0">
                <a:solidFill>
                  <a:schemeClr val="accent2"/>
                </a:solidFill>
              </a:rPr>
              <a:t>Providers</a:t>
            </a:r>
            <a:r>
              <a:rPr lang="en-US" sz="3600" b="1" dirty="0">
                <a:solidFill>
                  <a:srgbClr val="0070C0"/>
                </a:solidFill>
              </a:rPr>
              <a:t>/Contractors</a:t>
            </a:r>
          </a:p>
        </p:txBody>
      </p:sp>
      <p:sp>
        <p:nvSpPr>
          <p:cNvPr id="40" name="TextBox 39">
            <a:extLst>
              <a:ext uri="{FF2B5EF4-FFF2-40B4-BE49-F238E27FC236}">
                <a16:creationId xmlns:a16="http://schemas.microsoft.com/office/drawing/2014/main" id="{0BDCDA65-FC5E-4111-9A23-6827275FF543}"/>
              </a:ext>
            </a:extLst>
          </p:cNvPr>
          <p:cNvSpPr txBox="1"/>
          <p:nvPr/>
        </p:nvSpPr>
        <p:spPr>
          <a:xfrm>
            <a:off x="1320" y="8950652"/>
            <a:ext cx="2434705" cy="1200329"/>
          </a:xfrm>
          <a:prstGeom prst="rect">
            <a:avLst/>
          </a:prstGeom>
          <a:noFill/>
        </p:spPr>
        <p:txBody>
          <a:bodyPr wrap="none" rtlCol="0">
            <a:spAutoFit/>
          </a:bodyPr>
          <a:lstStyle/>
          <a:p>
            <a:r>
              <a:rPr lang="en-US" sz="3600" b="1" dirty="0">
                <a:solidFill>
                  <a:srgbClr val="3CEC4D"/>
                </a:solidFill>
              </a:rPr>
              <a:t>Categorized</a:t>
            </a:r>
          </a:p>
          <a:p>
            <a:r>
              <a:rPr lang="en-US" sz="3600" b="1" dirty="0">
                <a:solidFill>
                  <a:srgbClr val="FFC000"/>
                </a:solidFill>
              </a:rPr>
              <a:t>Analytics</a:t>
            </a:r>
            <a:r>
              <a:rPr lang="en-US" sz="3600" b="1" dirty="0">
                <a:solidFill>
                  <a:schemeClr val="tx1">
                    <a:lumMod val="75000"/>
                    <a:lumOff val="25000"/>
                  </a:schemeClr>
                </a:solidFill>
              </a:rPr>
              <a:t> </a:t>
            </a:r>
          </a:p>
        </p:txBody>
      </p:sp>
      <p:sp>
        <p:nvSpPr>
          <p:cNvPr id="41" name="TextBox 40">
            <a:extLst>
              <a:ext uri="{FF2B5EF4-FFF2-40B4-BE49-F238E27FC236}">
                <a16:creationId xmlns:a16="http://schemas.microsoft.com/office/drawing/2014/main" id="{B5F8184A-F70D-4144-925B-19F03328D69B}"/>
              </a:ext>
            </a:extLst>
          </p:cNvPr>
          <p:cNvSpPr txBox="1"/>
          <p:nvPr/>
        </p:nvSpPr>
        <p:spPr>
          <a:xfrm>
            <a:off x="4380915" y="106728"/>
            <a:ext cx="2474395" cy="1200329"/>
          </a:xfrm>
          <a:prstGeom prst="rect">
            <a:avLst/>
          </a:prstGeom>
          <a:noFill/>
        </p:spPr>
        <p:txBody>
          <a:bodyPr wrap="none" rtlCol="0">
            <a:spAutoFit/>
          </a:bodyPr>
          <a:lstStyle/>
          <a:p>
            <a:pPr algn="r"/>
            <a:r>
              <a:rPr lang="en-US" sz="3600" b="1" dirty="0">
                <a:solidFill>
                  <a:srgbClr val="00B0F0"/>
                </a:solidFill>
              </a:rPr>
              <a:t>Information</a:t>
            </a:r>
          </a:p>
          <a:p>
            <a:pPr algn="r"/>
            <a:r>
              <a:rPr lang="en-US" sz="3600" b="1" dirty="0">
                <a:solidFill>
                  <a:srgbClr val="00B0F0"/>
                </a:solidFill>
              </a:rPr>
              <a:t>Sharing</a:t>
            </a:r>
          </a:p>
        </p:txBody>
      </p:sp>
      <p:sp>
        <p:nvSpPr>
          <p:cNvPr id="43" name="TextBox 42">
            <a:extLst>
              <a:ext uri="{FF2B5EF4-FFF2-40B4-BE49-F238E27FC236}">
                <a16:creationId xmlns:a16="http://schemas.microsoft.com/office/drawing/2014/main" id="{93B1FB11-4471-4DFC-B84B-DD43F830F437}"/>
              </a:ext>
            </a:extLst>
          </p:cNvPr>
          <p:cNvSpPr txBox="1"/>
          <p:nvPr/>
        </p:nvSpPr>
        <p:spPr>
          <a:xfrm>
            <a:off x="3605681" y="5755163"/>
            <a:ext cx="3243708" cy="1200329"/>
          </a:xfrm>
          <a:prstGeom prst="rect">
            <a:avLst/>
          </a:prstGeom>
          <a:noFill/>
        </p:spPr>
        <p:txBody>
          <a:bodyPr wrap="none" rtlCol="0">
            <a:spAutoFit/>
          </a:bodyPr>
          <a:lstStyle/>
          <a:p>
            <a:pPr algn="r"/>
            <a:r>
              <a:rPr lang="en-US" sz="3600" b="1" dirty="0">
                <a:solidFill>
                  <a:srgbClr val="0070C0"/>
                </a:solidFill>
              </a:rPr>
              <a:t>Digitized Citizen</a:t>
            </a:r>
          </a:p>
          <a:p>
            <a:pPr algn="r"/>
            <a:r>
              <a:rPr lang="en-US" sz="3600" b="1" dirty="0">
                <a:solidFill>
                  <a:srgbClr val="0070C0"/>
                </a:solidFill>
              </a:rPr>
              <a:t>Applications</a:t>
            </a:r>
          </a:p>
        </p:txBody>
      </p:sp>
      <p:pic>
        <p:nvPicPr>
          <p:cNvPr id="10" name="Picture 9">
            <a:extLst>
              <a:ext uri="{FF2B5EF4-FFF2-40B4-BE49-F238E27FC236}">
                <a16:creationId xmlns:a16="http://schemas.microsoft.com/office/drawing/2014/main" id="{28F70841-61CC-470D-A111-397741092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5" y="35647"/>
            <a:ext cx="3270142" cy="1302406"/>
          </a:xfrm>
          <a:prstGeom prst="rect">
            <a:avLst/>
          </a:prstGeom>
        </p:spPr>
      </p:pic>
      <p:pic>
        <p:nvPicPr>
          <p:cNvPr id="13" name="Picture 12">
            <a:extLst>
              <a:ext uri="{FF2B5EF4-FFF2-40B4-BE49-F238E27FC236}">
                <a16:creationId xmlns:a16="http://schemas.microsoft.com/office/drawing/2014/main" id="{164365BA-3B6F-4EFE-B296-95873F44E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990" y="2595828"/>
            <a:ext cx="2023391" cy="1455210"/>
          </a:xfrm>
          <a:prstGeom prst="rect">
            <a:avLst/>
          </a:prstGeom>
        </p:spPr>
      </p:pic>
      <p:pic>
        <p:nvPicPr>
          <p:cNvPr id="17" name="Picture 16">
            <a:extLst>
              <a:ext uri="{FF2B5EF4-FFF2-40B4-BE49-F238E27FC236}">
                <a16:creationId xmlns:a16="http://schemas.microsoft.com/office/drawing/2014/main" id="{8DBE92DE-BE99-48D4-88C1-FE43A8F2C9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03" y="5709597"/>
            <a:ext cx="2807966" cy="1574006"/>
          </a:xfrm>
          <a:prstGeom prst="rect">
            <a:avLst/>
          </a:prstGeom>
        </p:spPr>
      </p:pic>
      <p:pic>
        <p:nvPicPr>
          <p:cNvPr id="23" name="Picture 22">
            <a:extLst>
              <a:ext uri="{FF2B5EF4-FFF2-40B4-BE49-F238E27FC236}">
                <a16:creationId xmlns:a16="http://schemas.microsoft.com/office/drawing/2014/main" id="{EDB81964-18BA-4994-B249-3FDE338505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6088" y="8802049"/>
            <a:ext cx="2979768" cy="1678753"/>
          </a:xfrm>
          <a:prstGeom prst="rect">
            <a:avLst/>
          </a:prstGeom>
        </p:spPr>
      </p:pic>
    </p:spTree>
    <p:extLst>
      <p:ext uri="{BB962C8B-B14F-4D97-AF65-F5344CB8AC3E}">
        <p14:creationId xmlns:p14="http://schemas.microsoft.com/office/powerpoint/2010/main" val="3330996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F79DD6-A26F-4D59-B81B-BF8C71475ACF}"/>
              </a:ext>
            </a:extLst>
          </p:cNvPr>
          <p:cNvSpPr/>
          <p:nvPr/>
        </p:nvSpPr>
        <p:spPr>
          <a:xfrm>
            <a:off x="58117" y="1219790"/>
            <a:ext cx="6741763" cy="1395254"/>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SMS will be enabled for all types of transactions made by citizens just like banking. Also bulk SMS will be there to shoot SMS to registered Mobile Nos. This can help share information with everyone within clicks.</a:t>
            </a:r>
          </a:p>
        </p:txBody>
      </p:sp>
      <p:sp>
        <p:nvSpPr>
          <p:cNvPr id="9" name="Rectangle 8">
            <a:extLst>
              <a:ext uri="{FF2B5EF4-FFF2-40B4-BE49-F238E27FC236}">
                <a16:creationId xmlns:a16="http://schemas.microsoft.com/office/drawing/2014/main" id="{F15515CA-2D04-42FA-B764-91FC55A9A32F}"/>
              </a:ext>
            </a:extLst>
          </p:cNvPr>
          <p:cNvSpPr/>
          <p:nvPr/>
        </p:nvSpPr>
        <p:spPr>
          <a:xfrm>
            <a:off x="56613" y="3954410"/>
            <a:ext cx="6741763" cy="2010807"/>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All documents that are dispatching to Citizens / Customers will have the QR Codes on it. And that will be utilized for future transactions using QR Code scanners. This will decrease the chances of errors while making transactions and it will ensure no duplicity happens.</a:t>
            </a:r>
          </a:p>
        </p:txBody>
      </p:sp>
      <p:sp>
        <p:nvSpPr>
          <p:cNvPr id="14" name="Rectangle 13">
            <a:extLst>
              <a:ext uri="{FF2B5EF4-FFF2-40B4-BE49-F238E27FC236}">
                <a16:creationId xmlns:a16="http://schemas.microsoft.com/office/drawing/2014/main" id="{9AD77A6A-CDD2-4239-BAC2-036E3CFCDD02}"/>
              </a:ext>
            </a:extLst>
          </p:cNvPr>
          <p:cNvSpPr/>
          <p:nvPr/>
        </p:nvSpPr>
        <p:spPr>
          <a:xfrm>
            <a:off x="74722" y="7413766"/>
            <a:ext cx="6741763" cy="1395254"/>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All important documents can be scanned and saved department wise. And it can be accessed from anywhere with rights to access. This will stop junky searching of physical documents from files.</a:t>
            </a:r>
          </a:p>
        </p:txBody>
      </p:sp>
      <p:cxnSp>
        <p:nvCxnSpPr>
          <p:cNvPr id="18" name="Straight Connector 17">
            <a:extLst>
              <a:ext uri="{FF2B5EF4-FFF2-40B4-BE49-F238E27FC236}">
                <a16:creationId xmlns:a16="http://schemas.microsoft.com/office/drawing/2014/main" id="{123551C3-832B-46CD-B388-0B8781D5642B}"/>
              </a:ext>
            </a:extLst>
          </p:cNvPr>
          <p:cNvCxnSpPr/>
          <p:nvPr/>
        </p:nvCxnSpPr>
        <p:spPr>
          <a:xfrm>
            <a:off x="235391" y="2561976"/>
            <a:ext cx="633742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E0E144B7-0BC7-4FF6-9208-74DFD84E284E}"/>
              </a:ext>
            </a:extLst>
          </p:cNvPr>
          <p:cNvCxnSpPr/>
          <p:nvPr/>
        </p:nvCxnSpPr>
        <p:spPr>
          <a:xfrm>
            <a:off x="249731" y="5890227"/>
            <a:ext cx="6337426"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0" name="Straight Connector 19">
            <a:extLst>
              <a:ext uri="{FF2B5EF4-FFF2-40B4-BE49-F238E27FC236}">
                <a16:creationId xmlns:a16="http://schemas.microsoft.com/office/drawing/2014/main" id="{160484B4-7D70-407E-88CB-129785F812A4}"/>
              </a:ext>
            </a:extLst>
          </p:cNvPr>
          <p:cNvCxnSpPr/>
          <p:nvPr/>
        </p:nvCxnSpPr>
        <p:spPr>
          <a:xfrm>
            <a:off x="276890" y="8769034"/>
            <a:ext cx="6337426" cy="0"/>
          </a:xfrm>
          <a:prstGeom prst="line">
            <a:avLst/>
          </a:prstGeom>
        </p:spPr>
        <p:style>
          <a:lnRef idx="3">
            <a:schemeClr val="accent4"/>
          </a:lnRef>
          <a:fillRef idx="0">
            <a:schemeClr val="accent4"/>
          </a:fillRef>
          <a:effectRef idx="2">
            <a:schemeClr val="accent4"/>
          </a:effectRef>
          <a:fontRef idx="minor">
            <a:schemeClr val="tx1"/>
          </a:fontRef>
        </p:style>
      </p:cxnSp>
      <p:sp>
        <p:nvSpPr>
          <p:cNvPr id="33" name="Rectangle 32">
            <a:extLst>
              <a:ext uri="{FF2B5EF4-FFF2-40B4-BE49-F238E27FC236}">
                <a16:creationId xmlns:a16="http://schemas.microsoft.com/office/drawing/2014/main" id="{46BA4B88-531A-4ADE-9FB2-E8105BB6FF11}"/>
              </a:ext>
            </a:extLst>
          </p:cNvPr>
          <p:cNvSpPr/>
          <p:nvPr/>
        </p:nvSpPr>
        <p:spPr>
          <a:xfrm>
            <a:off x="55107" y="10263837"/>
            <a:ext cx="6741763" cy="2010807"/>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Real-Time</a:t>
            </a:r>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tracking of any Application will be easier. Where the application is, which department is hosting it, which is the next department etc. This will improve application flow and System will ensure the timely clearance of applications. System will show Pending, Cleared, Rejected applications.</a:t>
            </a:r>
            <a:endPar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ndParaRPr>
          </a:p>
        </p:txBody>
      </p:sp>
      <p:sp>
        <p:nvSpPr>
          <p:cNvPr id="39" name="TextBox 38">
            <a:extLst>
              <a:ext uri="{FF2B5EF4-FFF2-40B4-BE49-F238E27FC236}">
                <a16:creationId xmlns:a16="http://schemas.microsoft.com/office/drawing/2014/main" id="{39C92042-7507-4AED-83DF-4DD79F959019}"/>
              </a:ext>
            </a:extLst>
          </p:cNvPr>
          <p:cNvSpPr txBox="1"/>
          <p:nvPr/>
        </p:nvSpPr>
        <p:spPr>
          <a:xfrm>
            <a:off x="28228" y="2934401"/>
            <a:ext cx="3478837" cy="646331"/>
          </a:xfrm>
          <a:prstGeom prst="rect">
            <a:avLst/>
          </a:prstGeom>
          <a:noFill/>
        </p:spPr>
        <p:txBody>
          <a:bodyPr wrap="none" rtlCol="0">
            <a:spAutoFit/>
          </a:bodyPr>
          <a:lstStyle/>
          <a:p>
            <a:r>
              <a:rPr lang="en-US" sz="3600" b="1" dirty="0">
                <a:solidFill>
                  <a:schemeClr val="accent1"/>
                </a:solidFill>
              </a:rPr>
              <a:t>QR Code </a:t>
            </a:r>
            <a:r>
              <a:rPr lang="en-US" sz="3600" b="1" dirty="0"/>
              <a:t>Support</a:t>
            </a:r>
          </a:p>
        </p:txBody>
      </p:sp>
      <p:sp>
        <p:nvSpPr>
          <p:cNvPr id="40" name="TextBox 39">
            <a:extLst>
              <a:ext uri="{FF2B5EF4-FFF2-40B4-BE49-F238E27FC236}">
                <a16:creationId xmlns:a16="http://schemas.microsoft.com/office/drawing/2014/main" id="{0BDCDA65-FC5E-4111-9A23-6827275FF543}"/>
              </a:ext>
            </a:extLst>
          </p:cNvPr>
          <p:cNvSpPr txBox="1"/>
          <p:nvPr/>
        </p:nvSpPr>
        <p:spPr>
          <a:xfrm>
            <a:off x="1320" y="8950652"/>
            <a:ext cx="4398063" cy="1200329"/>
          </a:xfrm>
          <a:prstGeom prst="rect">
            <a:avLst/>
          </a:prstGeom>
          <a:noFill/>
        </p:spPr>
        <p:txBody>
          <a:bodyPr wrap="none" rtlCol="0">
            <a:spAutoFit/>
          </a:bodyPr>
          <a:lstStyle/>
          <a:p>
            <a:r>
              <a:rPr lang="en-US" sz="3600" b="1" dirty="0">
                <a:solidFill>
                  <a:schemeClr val="accent6"/>
                </a:solidFill>
              </a:rPr>
              <a:t>Real-Time</a:t>
            </a:r>
            <a:r>
              <a:rPr lang="en-US" sz="3600" b="1" dirty="0">
                <a:solidFill>
                  <a:srgbClr val="3CEC4D"/>
                </a:solidFill>
              </a:rPr>
              <a:t> </a:t>
            </a:r>
            <a:r>
              <a:rPr lang="en-US" sz="3600" b="1" dirty="0">
                <a:solidFill>
                  <a:srgbClr val="F16565"/>
                </a:solidFill>
              </a:rPr>
              <a:t>Application</a:t>
            </a:r>
          </a:p>
          <a:p>
            <a:r>
              <a:rPr lang="en-US" sz="3600" b="1" dirty="0">
                <a:solidFill>
                  <a:srgbClr val="99CCFF"/>
                </a:solidFill>
              </a:rPr>
              <a:t>Tracking</a:t>
            </a:r>
          </a:p>
        </p:txBody>
      </p:sp>
      <p:sp>
        <p:nvSpPr>
          <p:cNvPr id="41" name="TextBox 40">
            <a:extLst>
              <a:ext uri="{FF2B5EF4-FFF2-40B4-BE49-F238E27FC236}">
                <a16:creationId xmlns:a16="http://schemas.microsoft.com/office/drawing/2014/main" id="{B5F8184A-F70D-4144-925B-19F03328D69B}"/>
              </a:ext>
            </a:extLst>
          </p:cNvPr>
          <p:cNvSpPr txBox="1"/>
          <p:nvPr/>
        </p:nvSpPr>
        <p:spPr>
          <a:xfrm>
            <a:off x="4548588" y="106728"/>
            <a:ext cx="2306722" cy="1200329"/>
          </a:xfrm>
          <a:prstGeom prst="rect">
            <a:avLst/>
          </a:prstGeom>
          <a:noFill/>
        </p:spPr>
        <p:txBody>
          <a:bodyPr wrap="none" rtlCol="0">
            <a:spAutoFit/>
          </a:bodyPr>
          <a:lstStyle/>
          <a:p>
            <a:pPr algn="r"/>
            <a:r>
              <a:rPr lang="en-US" sz="3600" b="1" dirty="0">
                <a:solidFill>
                  <a:schemeClr val="accent2"/>
                </a:solidFill>
              </a:rPr>
              <a:t>SMS</a:t>
            </a:r>
          </a:p>
          <a:p>
            <a:pPr algn="r"/>
            <a:r>
              <a:rPr lang="en-US" sz="3600" b="1" dirty="0">
                <a:solidFill>
                  <a:srgbClr val="002060"/>
                </a:solidFill>
              </a:rPr>
              <a:t>Integration</a:t>
            </a:r>
          </a:p>
        </p:txBody>
      </p:sp>
      <p:sp>
        <p:nvSpPr>
          <p:cNvPr id="43" name="TextBox 42">
            <a:extLst>
              <a:ext uri="{FF2B5EF4-FFF2-40B4-BE49-F238E27FC236}">
                <a16:creationId xmlns:a16="http://schemas.microsoft.com/office/drawing/2014/main" id="{93B1FB11-4471-4DFC-B84B-DD43F830F437}"/>
              </a:ext>
            </a:extLst>
          </p:cNvPr>
          <p:cNvSpPr txBox="1"/>
          <p:nvPr/>
        </p:nvSpPr>
        <p:spPr>
          <a:xfrm>
            <a:off x="2889138" y="6080629"/>
            <a:ext cx="3960251" cy="1200329"/>
          </a:xfrm>
          <a:prstGeom prst="rect">
            <a:avLst/>
          </a:prstGeom>
          <a:noFill/>
        </p:spPr>
        <p:txBody>
          <a:bodyPr wrap="none" rtlCol="0">
            <a:spAutoFit/>
          </a:bodyPr>
          <a:lstStyle/>
          <a:p>
            <a:pPr algn="r"/>
            <a:r>
              <a:rPr lang="en-US" sz="3600" b="1" dirty="0">
                <a:solidFill>
                  <a:srgbClr val="00B050"/>
                </a:solidFill>
              </a:rPr>
              <a:t>Document Uploads</a:t>
            </a:r>
          </a:p>
          <a:p>
            <a:pPr algn="r"/>
            <a:r>
              <a:rPr lang="en-US" sz="3600" b="1" dirty="0">
                <a:solidFill>
                  <a:schemeClr val="accent2"/>
                </a:solidFill>
              </a:rPr>
              <a:t>&amp; Easy Access</a:t>
            </a:r>
          </a:p>
        </p:txBody>
      </p:sp>
      <p:pic>
        <p:nvPicPr>
          <p:cNvPr id="3" name="Picture 2">
            <a:extLst>
              <a:ext uri="{FF2B5EF4-FFF2-40B4-BE49-F238E27FC236}">
                <a16:creationId xmlns:a16="http://schemas.microsoft.com/office/drawing/2014/main" id="{1D85B945-ED82-4AD9-93A5-354786DF8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29" y="-148627"/>
            <a:ext cx="2606485" cy="1591127"/>
          </a:xfrm>
          <a:prstGeom prst="rect">
            <a:avLst/>
          </a:prstGeom>
        </p:spPr>
      </p:pic>
      <p:pic>
        <p:nvPicPr>
          <p:cNvPr id="6" name="Picture 5">
            <a:extLst>
              <a:ext uri="{FF2B5EF4-FFF2-40B4-BE49-F238E27FC236}">
                <a16:creationId xmlns:a16="http://schemas.microsoft.com/office/drawing/2014/main" id="{6F1EC71F-3552-4173-8B34-C57F7D4F6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489" y="2610489"/>
            <a:ext cx="1956880" cy="1395254"/>
          </a:xfrm>
          <a:prstGeom prst="rect">
            <a:avLst/>
          </a:prstGeom>
        </p:spPr>
      </p:pic>
      <p:pic>
        <p:nvPicPr>
          <p:cNvPr id="8" name="Picture 7">
            <a:extLst>
              <a:ext uri="{FF2B5EF4-FFF2-40B4-BE49-F238E27FC236}">
                <a16:creationId xmlns:a16="http://schemas.microsoft.com/office/drawing/2014/main" id="{416B2D1D-884D-42B0-90EC-3BBBB94786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1" y="5890227"/>
            <a:ext cx="1525721" cy="1591123"/>
          </a:xfrm>
          <a:prstGeom prst="rect">
            <a:avLst/>
          </a:prstGeom>
        </p:spPr>
      </p:pic>
      <p:pic>
        <p:nvPicPr>
          <p:cNvPr id="12" name="Picture 11">
            <a:extLst>
              <a:ext uri="{FF2B5EF4-FFF2-40B4-BE49-F238E27FC236}">
                <a16:creationId xmlns:a16="http://schemas.microsoft.com/office/drawing/2014/main" id="{DBF169A7-E42F-4DA2-ACDD-E5691FA985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929" y="6031860"/>
            <a:ext cx="1051608" cy="1292928"/>
          </a:xfrm>
          <a:prstGeom prst="rect">
            <a:avLst/>
          </a:prstGeom>
        </p:spPr>
      </p:pic>
      <p:pic>
        <p:nvPicPr>
          <p:cNvPr id="16" name="Picture 15">
            <a:extLst>
              <a:ext uri="{FF2B5EF4-FFF2-40B4-BE49-F238E27FC236}">
                <a16:creationId xmlns:a16="http://schemas.microsoft.com/office/drawing/2014/main" id="{26B85ACB-8ED5-4FCE-AA44-AAEC8704F9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8588" y="8850920"/>
            <a:ext cx="2088781" cy="1517445"/>
          </a:xfrm>
          <a:prstGeom prst="rect">
            <a:avLst/>
          </a:prstGeom>
        </p:spPr>
      </p:pic>
    </p:spTree>
    <p:extLst>
      <p:ext uri="{BB962C8B-B14F-4D97-AF65-F5344CB8AC3E}">
        <p14:creationId xmlns:p14="http://schemas.microsoft.com/office/powerpoint/2010/main" val="2615983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F79DD6-A26F-4D59-B81B-BF8C71475ACF}"/>
              </a:ext>
            </a:extLst>
          </p:cNvPr>
          <p:cNvSpPr/>
          <p:nvPr/>
        </p:nvSpPr>
        <p:spPr>
          <a:xfrm>
            <a:off x="58117" y="1219790"/>
            <a:ext cx="6741763" cy="1395254"/>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Based on set parameters, System can generate performance reports for employees and also can rate the employees by performances. This will implement transparent employee bonuses for performances.</a:t>
            </a:r>
          </a:p>
        </p:txBody>
      </p:sp>
      <p:sp>
        <p:nvSpPr>
          <p:cNvPr id="9" name="Rectangle 8">
            <a:extLst>
              <a:ext uri="{FF2B5EF4-FFF2-40B4-BE49-F238E27FC236}">
                <a16:creationId xmlns:a16="http://schemas.microsoft.com/office/drawing/2014/main" id="{F15515CA-2D04-42FA-B764-91FC55A9A32F}"/>
              </a:ext>
            </a:extLst>
          </p:cNvPr>
          <p:cNvSpPr/>
          <p:nvPr/>
        </p:nvSpPr>
        <p:spPr>
          <a:xfrm>
            <a:off x="56613" y="4155890"/>
            <a:ext cx="6741763" cy="1703030"/>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 System will have the facility to upload required documents (Aadhar Card ,PAN ,Photo) with every application. That documents will be verified by authorized person and forwarded. This will ensure legal proceedings of any application.</a:t>
            </a:r>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endPar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endParaRPr>
          </a:p>
        </p:txBody>
      </p:sp>
      <p:sp>
        <p:nvSpPr>
          <p:cNvPr id="14" name="Rectangle 13">
            <a:extLst>
              <a:ext uri="{FF2B5EF4-FFF2-40B4-BE49-F238E27FC236}">
                <a16:creationId xmlns:a16="http://schemas.microsoft.com/office/drawing/2014/main" id="{9AD77A6A-CDD2-4239-BAC2-036E3CFCDD02}"/>
              </a:ext>
            </a:extLst>
          </p:cNvPr>
          <p:cNvSpPr/>
          <p:nvPr/>
        </p:nvSpPr>
        <p:spPr>
          <a:xfrm>
            <a:off x="74722" y="7010809"/>
            <a:ext cx="6741763" cy="2010807"/>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Integration among all departments like, Property Tax, Shops, Assets, Professional Tax etc. will be strong and effective. While issuing certificates system will check for Citizen track record with each related department. If fails to meet the criteria, system will notify.</a:t>
            </a:r>
          </a:p>
        </p:txBody>
      </p:sp>
      <p:cxnSp>
        <p:nvCxnSpPr>
          <p:cNvPr id="18" name="Straight Connector 17">
            <a:extLst>
              <a:ext uri="{FF2B5EF4-FFF2-40B4-BE49-F238E27FC236}">
                <a16:creationId xmlns:a16="http://schemas.microsoft.com/office/drawing/2014/main" id="{123551C3-832B-46CD-B388-0B8781D5642B}"/>
              </a:ext>
            </a:extLst>
          </p:cNvPr>
          <p:cNvCxnSpPr/>
          <p:nvPr/>
        </p:nvCxnSpPr>
        <p:spPr>
          <a:xfrm>
            <a:off x="235391" y="2561976"/>
            <a:ext cx="633742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E0E144B7-0BC7-4FF6-9208-74DFD84E284E}"/>
              </a:ext>
            </a:extLst>
          </p:cNvPr>
          <p:cNvCxnSpPr/>
          <p:nvPr/>
        </p:nvCxnSpPr>
        <p:spPr>
          <a:xfrm>
            <a:off x="249731" y="5859226"/>
            <a:ext cx="6337426"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0" name="Straight Connector 19">
            <a:extLst>
              <a:ext uri="{FF2B5EF4-FFF2-40B4-BE49-F238E27FC236}">
                <a16:creationId xmlns:a16="http://schemas.microsoft.com/office/drawing/2014/main" id="{160484B4-7D70-407E-88CB-129785F812A4}"/>
              </a:ext>
            </a:extLst>
          </p:cNvPr>
          <p:cNvCxnSpPr/>
          <p:nvPr/>
        </p:nvCxnSpPr>
        <p:spPr>
          <a:xfrm>
            <a:off x="276890" y="8939508"/>
            <a:ext cx="6337426" cy="0"/>
          </a:xfrm>
          <a:prstGeom prst="line">
            <a:avLst/>
          </a:prstGeom>
        </p:spPr>
        <p:style>
          <a:lnRef idx="3">
            <a:schemeClr val="accent4"/>
          </a:lnRef>
          <a:fillRef idx="0">
            <a:schemeClr val="accent4"/>
          </a:fillRef>
          <a:effectRef idx="2">
            <a:schemeClr val="accent4"/>
          </a:effectRef>
          <a:fontRef idx="minor">
            <a:schemeClr val="tx1"/>
          </a:fontRef>
        </p:style>
      </p:cxnSp>
      <p:sp>
        <p:nvSpPr>
          <p:cNvPr id="33" name="Rectangle 32">
            <a:extLst>
              <a:ext uri="{FF2B5EF4-FFF2-40B4-BE49-F238E27FC236}">
                <a16:creationId xmlns:a16="http://schemas.microsoft.com/office/drawing/2014/main" id="{46BA4B88-531A-4ADE-9FB2-E8105BB6FF11}"/>
              </a:ext>
            </a:extLst>
          </p:cNvPr>
          <p:cNvSpPr/>
          <p:nvPr/>
        </p:nvSpPr>
        <p:spPr>
          <a:xfrm>
            <a:off x="55107" y="10356825"/>
            <a:ext cx="6741763" cy="1703030"/>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Governments all organizations will be on single platform through our system. Thus it will be easy to show integral data on single page. For say Chief Minister can be availed with every organization information through single Login.</a:t>
            </a:r>
            <a:endPar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ndParaRPr>
          </a:p>
        </p:txBody>
      </p:sp>
      <p:sp>
        <p:nvSpPr>
          <p:cNvPr id="39" name="TextBox 38">
            <a:extLst>
              <a:ext uri="{FF2B5EF4-FFF2-40B4-BE49-F238E27FC236}">
                <a16:creationId xmlns:a16="http://schemas.microsoft.com/office/drawing/2014/main" id="{39C92042-7507-4AED-83DF-4DD79F959019}"/>
              </a:ext>
            </a:extLst>
          </p:cNvPr>
          <p:cNvSpPr txBox="1"/>
          <p:nvPr/>
        </p:nvSpPr>
        <p:spPr>
          <a:xfrm>
            <a:off x="91470" y="2825033"/>
            <a:ext cx="3649782" cy="1200329"/>
          </a:xfrm>
          <a:prstGeom prst="rect">
            <a:avLst/>
          </a:prstGeom>
          <a:noFill/>
        </p:spPr>
        <p:txBody>
          <a:bodyPr wrap="none" rtlCol="0">
            <a:spAutoFit/>
          </a:bodyPr>
          <a:lstStyle/>
          <a:p>
            <a:r>
              <a:rPr lang="en-US" sz="3600" b="1" dirty="0"/>
              <a:t>Uploading Citizen </a:t>
            </a:r>
          </a:p>
          <a:p>
            <a:r>
              <a:rPr lang="en-US" sz="3600" b="1" dirty="0"/>
              <a:t>Documents</a:t>
            </a:r>
          </a:p>
        </p:txBody>
      </p:sp>
      <p:sp>
        <p:nvSpPr>
          <p:cNvPr id="40" name="TextBox 39">
            <a:extLst>
              <a:ext uri="{FF2B5EF4-FFF2-40B4-BE49-F238E27FC236}">
                <a16:creationId xmlns:a16="http://schemas.microsoft.com/office/drawing/2014/main" id="{0BDCDA65-FC5E-4111-9A23-6827275FF543}"/>
              </a:ext>
            </a:extLst>
          </p:cNvPr>
          <p:cNvSpPr txBox="1"/>
          <p:nvPr/>
        </p:nvSpPr>
        <p:spPr>
          <a:xfrm>
            <a:off x="1320" y="9105632"/>
            <a:ext cx="3073918" cy="1200329"/>
          </a:xfrm>
          <a:prstGeom prst="rect">
            <a:avLst/>
          </a:prstGeom>
          <a:noFill/>
        </p:spPr>
        <p:txBody>
          <a:bodyPr wrap="none" rtlCol="0">
            <a:spAutoFit/>
          </a:bodyPr>
          <a:lstStyle/>
          <a:p>
            <a:r>
              <a:rPr lang="en-US" sz="3600" b="1" dirty="0">
                <a:solidFill>
                  <a:schemeClr val="accent2"/>
                </a:solidFill>
              </a:rPr>
              <a:t>Organizational</a:t>
            </a:r>
            <a:r>
              <a:rPr lang="en-US" sz="3600" b="1" dirty="0">
                <a:solidFill>
                  <a:schemeClr val="accent6"/>
                </a:solidFill>
              </a:rPr>
              <a:t> </a:t>
            </a:r>
          </a:p>
          <a:p>
            <a:r>
              <a:rPr lang="en-US" sz="3600" b="1" dirty="0">
                <a:solidFill>
                  <a:srgbClr val="002060"/>
                </a:solidFill>
              </a:rPr>
              <a:t>Integrity</a:t>
            </a:r>
          </a:p>
        </p:txBody>
      </p:sp>
      <p:sp>
        <p:nvSpPr>
          <p:cNvPr id="41" name="TextBox 40">
            <a:extLst>
              <a:ext uri="{FF2B5EF4-FFF2-40B4-BE49-F238E27FC236}">
                <a16:creationId xmlns:a16="http://schemas.microsoft.com/office/drawing/2014/main" id="{B5F8184A-F70D-4144-925B-19F03328D69B}"/>
              </a:ext>
            </a:extLst>
          </p:cNvPr>
          <p:cNvSpPr txBox="1"/>
          <p:nvPr/>
        </p:nvSpPr>
        <p:spPr>
          <a:xfrm>
            <a:off x="2218913" y="106728"/>
            <a:ext cx="4636397" cy="1200329"/>
          </a:xfrm>
          <a:prstGeom prst="rect">
            <a:avLst/>
          </a:prstGeom>
          <a:noFill/>
        </p:spPr>
        <p:txBody>
          <a:bodyPr wrap="none" rtlCol="0">
            <a:spAutoFit/>
          </a:bodyPr>
          <a:lstStyle/>
          <a:p>
            <a:pPr algn="r"/>
            <a:r>
              <a:rPr lang="en-US" sz="3600" b="1" dirty="0">
                <a:solidFill>
                  <a:srgbClr val="C00000"/>
                </a:solidFill>
              </a:rPr>
              <a:t>Employee</a:t>
            </a:r>
            <a:r>
              <a:rPr lang="en-US" sz="3600" b="1" dirty="0">
                <a:solidFill>
                  <a:schemeClr val="accent2"/>
                </a:solidFill>
              </a:rPr>
              <a:t> </a:t>
            </a:r>
            <a:r>
              <a:rPr lang="en-US" sz="3600" b="1" dirty="0">
                <a:solidFill>
                  <a:srgbClr val="FBBE4F"/>
                </a:solidFill>
              </a:rPr>
              <a:t>Performance</a:t>
            </a:r>
          </a:p>
          <a:p>
            <a:pPr algn="r"/>
            <a:r>
              <a:rPr lang="en-US" sz="3600" b="1" dirty="0">
                <a:solidFill>
                  <a:srgbClr val="FF0000"/>
                </a:solidFill>
              </a:rPr>
              <a:t>Evaluation</a:t>
            </a:r>
          </a:p>
        </p:txBody>
      </p:sp>
      <p:sp>
        <p:nvSpPr>
          <p:cNvPr id="43" name="TextBox 42">
            <a:extLst>
              <a:ext uri="{FF2B5EF4-FFF2-40B4-BE49-F238E27FC236}">
                <a16:creationId xmlns:a16="http://schemas.microsoft.com/office/drawing/2014/main" id="{93B1FB11-4471-4DFC-B84B-DD43F830F437}"/>
              </a:ext>
            </a:extLst>
          </p:cNvPr>
          <p:cNvSpPr txBox="1"/>
          <p:nvPr/>
        </p:nvSpPr>
        <p:spPr>
          <a:xfrm>
            <a:off x="1912396" y="5879151"/>
            <a:ext cx="4936993" cy="1200329"/>
          </a:xfrm>
          <a:prstGeom prst="rect">
            <a:avLst/>
          </a:prstGeom>
          <a:noFill/>
        </p:spPr>
        <p:txBody>
          <a:bodyPr wrap="none" rtlCol="0">
            <a:spAutoFit/>
          </a:bodyPr>
          <a:lstStyle/>
          <a:p>
            <a:pPr algn="r"/>
            <a:r>
              <a:rPr lang="en-US" sz="3600" b="1" dirty="0">
                <a:solidFill>
                  <a:srgbClr val="00B050"/>
                </a:solidFill>
              </a:rPr>
              <a:t>Strong Inter-Department</a:t>
            </a:r>
          </a:p>
          <a:p>
            <a:pPr algn="r"/>
            <a:r>
              <a:rPr lang="en-US" sz="3600" b="1" dirty="0">
                <a:solidFill>
                  <a:srgbClr val="00B050"/>
                </a:solidFill>
              </a:rPr>
              <a:t>Integration</a:t>
            </a:r>
            <a:endParaRPr lang="en-US" sz="3600" b="1" dirty="0">
              <a:solidFill>
                <a:schemeClr val="accent2"/>
              </a:solidFill>
            </a:endParaRPr>
          </a:p>
        </p:txBody>
      </p:sp>
      <p:pic>
        <p:nvPicPr>
          <p:cNvPr id="5" name="Picture 4">
            <a:extLst>
              <a:ext uri="{FF2B5EF4-FFF2-40B4-BE49-F238E27FC236}">
                <a16:creationId xmlns:a16="http://schemas.microsoft.com/office/drawing/2014/main" id="{D2EAAA01-678D-4BA3-B8D2-2B41B22EA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70" y="-117849"/>
            <a:ext cx="1721831" cy="1536113"/>
          </a:xfrm>
          <a:prstGeom prst="rect">
            <a:avLst/>
          </a:prstGeom>
        </p:spPr>
      </p:pic>
      <p:pic>
        <p:nvPicPr>
          <p:cNvPr id="10" name="Picture 9">
            <a:extLst>
              <a:ext uri="{FF2B5EF4-FFF2-40B4-BE49-F238E27FC236}">
                <a16:creationId xmlns:a16="http://schemas.microsoft.com/office/drawing/2014/main" id="{C62A7096-F149-411A-9C5C-644D415C0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383" y="2588162"/>
            <a:ext cx="2237985" cy="1663676"/>
          </a:xfrm>
          <a:prstGeom prst="rect">
            <a:avLst/>
          </a:prstGeom>
        </p:spPr>
      </p:pic>
      <p:pic>
        <p:nvPicPr>
          <p:cNvPr id="13" name="Picture 12">
            <a:extLst>
              <a:ext uri="{FF2B5EF4-FFF2-40B4-BE49-F238E27FC236}">
                <a16:creationId xmlns:a16="http://schemas.microsoft.com/office/drawing/2014/main" id="{D4E85485-0288-435E-9B11-C43AFCA3BB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64" y="5866417"/>
            <a:ext cx="2972508" cy="1261638"/>
          </a:xfrm>
          <a:prstGeom prst="rect">
            <a:avLst/>
          </a:prstGeom>
        </p:spPr>
      </p:pic>
      <p:pic>
        <p:nvPicPr>
          <p:cNvPr id="17" name="Picture 16">
            <a:extLst>
              <a:ext uri="{FF2B5EF4-FFF2-40B4-BE49-F238E27FC236}">
                <a16:creationId xmlns:a16="http://schemas.microsoft.com/office/drawing/2014/main" id="{4D0F4AFA-F950-49AF-9A4E-DD2B9291CB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2963" y="8976673"/>
            <a:ext cx="1724405" cy="1454342"/>
          </a:xfrm>
          <a:prstGeom prst="rect">
            <a:avLst/>
          </a:prstGeom>
        </p:spPr>
      </p:pic>
    </p:spTree>
    <p:extLst>
      <p:ext uri="{BB962C8B-B14F-4D97-AF65-F5344CB8AC3E}">
        <p14:creationId xmlns:p14="http://schemas.microsoft.com/office/powerpoint/2010/main" val="718008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F79DD6-A26F-4D59-B81B-BF8C71475ACF}"/>
              </a:ext>
            </a:extLst>
          </p:cNvPr>
          <p:cNvSpPr/>
          <p:nvPr/>
        </p:nvSpPr>
        <p:spPr>
          <a:xfrm>
            <a:off x="58117" y="1343774"/>
            <a:ext cx="6741763" cy="1395254"/>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System will work on Hierarchy. Ministry &gt; Department &gt; Sub Department &gt; Organization &gt; Org. Department &gt; Employee. Every entity from CM to Employee on single platform.</a:t>
            </a:r>
          </a:p>
        </p:txBody>
      </p:sp>
      <p:sp>
        <p:nvSpPr>
          <p:cNvPr id="9" name="Rectangle 8">
            <a:extLst>
              <a:ext uri="{FF2B5EF4-FFF2-40B4-BE49-F238E27FC236}">
                <a16:creationId xmlns:a16="http://schemas.microsoft.com/office/drawing/2014/main" id="{F15515CA-2D04-42FA-B764-91FC55A9A32F}"/>
              </a:ext>
            </a:extLst>
          </p:cNvPr>
          <p:cNvSpPr/>
          <p:nvPr/>
        </p:nvSpPr>
        <p:spPr>
          <a:xfrm>
            <a:off x="56613" y="4233380"/>
            <a:ext cx="6741763" cy="2010807"/>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 Every person will be registered using their E-mail and that E-mail id will be used as User Name for Login. This will erase misinterpretation of Users in the system &amp; will maintain uniqueness. For this a common E-mail id will be generated under the registered domain of the organization.</a:t>
            </a:r>
          </a:p>
        </p:txBody>
      </p:sp>
      <p:sp>
        <p:nvSpPr>
          <p:cNvPr id="14" name="Rectangle 13">
            <a:extLst>
              <a:ext uri="{FF2B5EF4-FFF2-40B4-BE49-F238E27FC236}">
                <a16:creationId xmlns:a16="http://schemas.microsoft.com/office/drawing/2014/main" id="{9AD77A6A-CDD2-4239-BAC2-036E3CFCDD02}"/>
              </a:ext>
            </a:extLst>
          </p:cNvPr>
          <p:cNvSpPr/>
          <p:nvPr/>
        </p:nvSpPr>
        <p:spPr>
          <a:xfrm>
            <a:off x="74722" y="7413766"/>
            <a:ext cx="6741763" cy="1087477"/>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Our System is designed to adopt in every government organization and this will bring revolution in Governance of government organizations. </a:t>
            </a:r>
          </a:p>
        </p:txBody>
      </p:sp>
      <p:cxnSp>
        <p:nvCxnSpPr>
          <p:cNvPr id="18" name="Straight Connector 17">
            <a:extLst>
              <a:ext uri="{FF2B5EF4-FFF2-40B4-BE49-F238E27FC236}">
                <a16:creationId xmlns:a16="http://schemas.microsoft.com/office/drawing/2014/main" id="{123551C3-832B-46CD-B388-0B8781D5642B}"/>
              </a:ext>
            </a:extLst>
          </p:cNvPr>
          <p:cNvCxnSpPr/>
          <p:nvPr/>
        </p:nvCxnSpPr>
        <p:spPr>
          <a:xfrm>
            <a:off x="235391" y="2685962"/>
            <a:ext cx="633742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E0E144B7-0BC7-4FF6-9208-74DFD84E284E}"/>
              </a:ext>
            </a:extLst>
          </p:cNvPr>
          <p:cNvCxnSpPr/>
          <p:nvPr/>
        </p:nvCxnSpPr>
        <p:spPr>
          <a:xfrm>
            <a:off x="249731" y="6184696"/>
            <a:ext cx="6337426"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0" name="Straight Connector 19">
            <a:extLst>
              <a:ext uri="{FF2B5EF4-FFF2-40B4-BE49-F238E27FC236}">
                <a16:creationId xmlns:a16="http://schemas.microsoft.com/office/drawing/2014/main" id="{160484B4-7D70-407E-88CB-129785F812A4}"/>
              </a:ext>
            </a:extLst>
          </p:cNvPr>
          <p:cNvCxnSpPr/>
          <p:nvPr/>
        </p:nvCxnSpPr>
        <p:spPr>
          <a:xfrm>
            <a:off x="276890" y="8939508"/>
            <a:ext cx="6337426" cy="0"/>
          </a:xfrm>
          <a:prstGeom prst="line">
            <a:avLst/>
          </a:prstGeom>
        </p:spPr>
        <p:style>
          <a:lnRef idx="3">
            <a:schemeClr val="accent4"/>
          </a:lnRef>
          <a:fillRef idx="0">
            <a:schemeClr val="accent4"/>
          </a:fillRef>
          <a:effectRef idx="2">
            <a:schemeClr val="accent4"/>
          </a:effectRef>
          <a:fontRef idx="minor">
            <a:schemeClr val="tx1"/>
          </a:fontRef>
        </p:style>
      </p:cxnSp>
      <p:sp>
        <p:nvSpPr>
          <p:cNvPr id="33" name="Rectangle 32">
            <a:extLst>
              <a:ext uri="{FF2B5EF4-FFF2-40B4-BE49-F238E27FC236}">
                <a16:creationId xmlns:a16="http://schemas.microsoft.com/office/drawing/2014/main" id="{46BA4B88-531A-4ADE-9FB2-E8105BB6FF11}"/>
              </a:ext>
            </a:extLst>
          </p:cNvPr>
          <p:cNvSpPr/>
          <p:nvPr/>
        </p:nvSpPr>
        <p:spPr>
          <a:xfrm>
            <a:off x="55107" y="10356825"/>
            <a:ext cx="6741763" cy="1703030"/>
          </a:xfrm>
          <a:prstGeom prst="rect">
            <a:avLst/>
          </a:prstGeom>
          <a:noFill/>
        </p:spPr>
        <p:txBody>
          <a:bodyPr wrap="square" lIns="162560" tIns="81280" rIns="162560" bIns="81280">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rPr>
              <a:t>	</a:t>
            </a:r>
            <a:r>
              <a:rPr lang="en-US" sz="2000" dirty="0">
                <a:ln w="0"/>
                <a:solidFill>
                  <a:srgbClr val="002060"/>
                </a:solidFill>
                <a:effectLst>
                  <a:outerShdw blurRad="38100" dist="25400" dir="5400000" algn="ctr" rotWithShape="0">
                    <a:srgbClr val="6E747A">
                      <a:alpha val="43000"/>
                    </a:srgbClr>
                  </a:outerShdw>
                </a:effectLst>
                <a:latin typeface="Trebuchet MS" panose="020B0603020202020204" pitchFamily="34" charset="0"/>
              </a:rPr>
              <a:t>With this system, the required data for Website will automatically be generated and the system will be integrated with the website. Data updated in System will be automatically reflected on website without any click.</a:t>
            </a:r>
            <a:endParaRPr lang="en-US" sz="20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ndParaRPr>
          </a:p>
        </p:txBody>
      </p:sp>
      <p:sp>
        <p:nvSpPr>
          <p:cNvPr id="39" name="TextBox 38">
            <a:extLst>
              <a:ext uri="{FF2B5EF4-FFF2-40B4-BE49-F238E27FC236}">
                <a16:creationId xmlns:a16="http://schemas.microsoft.com/office/drawing/2014/main" id="{39C92042-7507-4AED-83DF-4DD79F959019}"/>
              </a:ext>
            </a:extLst>
          </p:cNvPr>
          <p:cNvSpPr txBox="1"/>
          <p:nvPr/>
        </p:nvSpPr>
        <p:spPr>
          <a:xfrm>
            <a:off x="91470" y="2840531"/>
            <a:ext cx="3278141" cy="1200329"/>
          </a:xfrm>
          <a:prstGeom prst="rect">
            <a:avLst/>
          </a:prstGeom>
          <a:noFill/>
        </p:spPr>
        <p:txBody>
          <a:bodyPr wrap="none" rtlCol="0">
            <a:spAutoFit/>
          </a:bodyPr>
          <a:lstStyle/>
          <a:p>
            <a:r>
              <a:rPr lang="en-US" sz="3600" b="1" dirty="0">
                <a:solidFill>
                  <a:schemeClr val="accent1"/>
                </a:solidFill>
              </a:rPr>
              <a:t>Your E-mail is</a:t>
            </a:r>
          </a:p>
          <a:p>
            <a:r>
              <a:rPr lang="en-US" sz="3600" b="1" dirty="0">
                <a:solidFill>
                  <a:schemeClr val="accent1">
                    <a:lumMod val="75000"/>
                  </a:schemeClr>
                </a:solidFill>
              </a:rPr>
              <a:t>Your User Name</a:t>
            </a:r>
          </a:p>
        </p:txBody>
      </p:sp>
      <p:sp>
        <p:nvSpPr>
          <p:cNvPr id="40" name="TextBox 39">
            <a:extLst>
              <a:ext uri="{FF2B5EF4-FFF2-40B4-BE49-F238E27FC236}">
                <a16:creationId xmlns:a16="http://schemas.microsoft.com/office/drawing/2014/main" id="{0BDCDA65-FC5E-4111-9A23-6827275FF543}"/>
              </a:ext>
            </a:extLst>
          </p:cNvPr>
          <p:cNvSpPr txBox="1"/>
          <p:nvPr/>
        </p:nvSpPr>
        <p:spPr>
          <a:xfrm>
            <a:off x="1320" y="9105632"/>
            <a:ext cx="3841244" cy="1200329"/>
          </a:xfrm>
          <a:prstGeom prst="rect">
            <a:avLst/>
          </a:prstGeom>
          <a:noFill/>
        </p:spPr>
        <p:txBody>
          <a:bodyPr wrap="none" rtlCol="0">
            <a:spAutoFit/>
          </a:bodyPr>
          <a:lstStyle/>
          <a:p>
            <a:r>
              <a:rPr lang="en-US" sz="3600" b="1" dirty="0">
                <a:solidFill>
                  <a:schemeClr val="accent1"/>
                </a:solidFill>
              </a:rPr>
              <a:t>Integrated Website</a:t>
            </a:r>
          </a:p>
          <a:p>
            <a:r>
              <a:rPr lang="en-US" sz="3600" b="1" dirty="0">
                <a:solidFill>
                  <a:schemeClr val="accent1"/>
                </a:solidFill>
              </a:rPr>
              <a:t>Data</a:t>
            </a:r>
          </a:p>
        </p:txBody>
      </p:sp>
      <p:sp>
        <p:nvSpPr>
          <p:cNvPr id="41" name="TextBox 40">
            <a:extLst>
              <a:ext uri="{FF2B5EF4-FFF2-40B4-BE49-F238E27FC236}">
                <a16:creationId xmlns:a16="http://schemas.microsoft.com/office/drawing/2014/main" id="{B5F8184A-F70D-4144-925B-19F03328D69B}"/>
              </a:ext>
            </a:extLst>
          </p:cNvPr>
          <p:cNvSpPr txBox="1"/>
          <p:nvPr/>
        </p:nvSpPr>
        <p:spPr>
          <a:xfrm>
            <a:off x="4842580" y="370198"/>
            <a:ext cx="2012730" cy="646331"/>
          </a:xfrm>
          <a:prstGeom prst="rect">
            <a:avLst/>
          </a:prstGeom>
          <a:noFill/>
        </p:spPr>
        <p:txBody>
          <a:bodyPr wrap="none" rtlCol="0">
            <a:spAutoFit/>
          </a:bodyPr>
          <a:lstStyle/>
          <a:p>
            <a:pPr algn="r"/>
            <a:r>
              <a:rPr lang="en-US" sz="3600" b="1" dirty="0">
                <a:solidFill>
                  <a:srgbClr val="002060"/>
                </a:solidFill>
              </a:rPr>
              <a:t>Hierarchy</a:t>
            </a:r>
          </a:p>
        </p:txBody>
      </p:sp>
      <p:sp>
        <p:nvSpPr>
          <p:cNvPr id="43" name="TextBox 42">
            <a:extLst>
              <a:ext uri="{FF2B5EF4-FFF2-40B4-BE49-F238E27FC236}">
                <a16:creationId xmlns:a16="http://schemas.microsoft.com/office/drawing/2014/main" id="{93B1FB11-4471-4DFC-B84B-DD43F830F437}"/>
              </a:ext>
            </a:extLst>
          </p:cNvPr>
          <p:cNvSpPr txBox="1"/>
          <p:nvPr/>
        </p:nvSpPr>
        <p:spPr>
          <a:xfrm>
            <a:off x="2292116" y="6220113"/>
            <a:ext cx="4557273" cy="1200329"/>
          </a:xfrm>
          <a:prstGeom prst="rect">
            <a:avLst/>
          </a:prstGeom>
          <a:noFill/>
        </p:spPr>
        <p:txBody>
          <a:bodyPr wrap="none" rtlCol="0">
            <a:spAutoFit/>
          </a:bodyPr>
          <a:lstStyle/>
          <a:p>
            <a:pPr algn="r"/>
            <a:r>
              <a:rPr lang="en-US" sz="3600" b="1" dirty="0">
                <a:solidFill>
                  <a:srgbClr val="4ABDD4"/>
                </a:solidFill>
              </a:rPr>
              <a:t>Future of All </a:t>
            </a:r>
          </a:p>
          <a:p>
            <a:pPr algn="r"/>
            <a:r>
              <a:rPr lang="en-US" sz="3600" b="1" dirty="0">
                <a:solidFill>
                  <a:schemeClr val="tx1">
                    <a:lumMod val="65000"/>
                    <a:lumOff val="35000"/>
                  </a:schemeClr>
                </a:solidFill>
              </a:rPr>
              <a:t>Government platforms</a:t>
            </a:r>
          </a:p>
        </p:txBody>
      </p:sp>
      <p:pic>
        <p:nvPicPr>
          <p:cNvPr id="3" name="Picture 2">
            <a:extLst>
              <a:ext uri="{FF2B5EF4-FFF2-40B4-BE49-F238E27FC236}">
                <a16:creationId xmlns:a16="http://schemas.microsoft.com/office/drawing/2014/main" id="{F4BB0A1D-F5AB-4E6F-8040-64F2FFA1C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94" y="42292"/>
            <a:ext cx="2012730" cy="1395253"/>
          </a:xfrm>
          <a:prstGeom prst="rect">
            <a:avLst/>
          </a:prstGeom>
        </p:spPr>
      </p:pic>
      <p:pic>
        <p:nvPicPr>
          <p:cNvPr id="7" name="Picture 6">
            <a:extLst>
              <a:ext uri="{FF2B5EF4-FFF2-40B4-BE49-F238E27FC236}">
                <a16:creationId xmlns:a16="http://schemas.microsoft.com/office/drawing/2014/main" id="{4B5D676B-9F6F-44E3-AAF0-8BDDD7948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6020" y="2718885"/>
            <a:ext cx="2159997" cy="1531426"/>
          </a:xfrm>
          <a:prstGeom prst="rect">
            <a:avLst/>
          </a:prstGeom>
        </p:spPr>
      </p:pic>
      <p:pic>
        <p:nvPicPr>
          <p:cNvPr id="11" name="Picture 10">
            <a:extLst>
              <a:ext uri="{FF2B5EF4-FFF2-40B4-BE49-F238E27FC236}">
                <a16:creationId xmlns:a16="http://schemas.microsoft.com/office/drawing/2014/main" id="{3CBD1BEB-6A9B-4693-8615-3019C2AA1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26" y="6202324"/>
            <a:ext cx="1580977" cy="1415184"/>
          </a:xfrm>
          <a:prstGeom prst="rect">
            <a:avLst/>
          </a:prstGeom>
        </p:spPr>
      </p:pic>
      <p:pic>
        <p:nvPicPr>
          <p:cNvPr id="15" name="Picture 14">
            <a:extLst>
              <a:ext uri="{FF2B5EF4-FFF2-40B4-BE49-F238E27FC236}">
                <a16:creationId xmlns:a16="http://schemas.microsoft.com/office/drawing/2014/main" id="{C0DC9D2B-90AF-4F82-B911-08E92C45A4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6536" y="8939508"/>
            <a:ext cx="2367780" cy="1417314"/>
          </a:xfrm>
          <a:prstGeom prst="rect">
            <a:avLst/>
          </a:prstGeom>
        </p:spPr>
      </p:pic>
    </p:spTree>
    <p:extLst>
      <p:ext uri="{BB962C8B-B14F-4D97-AF65-F5344CB8AC3E}">
        <p14:creationId xmlns:p14="http://schemas.microsoft.com/office/powerpoint/2010/main" val="40807404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476</TotalTime>
  <Words>167</Words>
  <Application>Microsoft Office PowerPoint</Application>
  <PresentationFormat>Widescreen</PresentationFormat>
  <Paragraphs>122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Andalus</vt: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Mercury1</dc:creator>
  <cp:lastModifiedBy>Mercury1</cp:lastModifiedBy>
  <cp:revision>374</cp:revision>
  <cp:lastPrinted>2019-05-28T07:28:36Z</cp:lastPrinted>
  <dcterms:created xsi:type="dcterms:W3CDTF">2019-05-27T10:49:05Z</dcterms:created>
  <dcterms:modified xsi:type="dcterms:W3CDTF">2019-08-28T08:54:34Z</dcterms:modified>
</cp:coreProperties>
</file>